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 sz="3600"/>
            </a:lvl1pPr>
            <a:lvl2pPr lvl="1">
              <a:spcBef>
                <a:spcPts val="0"/>
              </a:spcBef>
              <a:buSzPts val="3600"/>
              <a:buNone/>
              <a:defRPr sz="3600"/>
            </a:lvl2pPr>
            <a:lvl3pPr lvl="2">
              <a:spcBef>
                <a:spcPts val="0"/>
              </a:spcBef>
              <a:buSzPts val="3600"/>
              <a:buNone/>
              <a:defRPr sz="3600"/>
            </a:lvl3pPr>
            <a:lvl4pPr lvl="3">
              <a:spcBef>
                <a:spcPts val="0"/>
              </a:spcBef>
              <a:buSzPts val="3600"/>
              <a:buNone/>
              <a:defRPr sz="3600"/>
            </a:lvl4pPr>
            <a:lvl5pPr lvl="4">
              <a:spcBef>
                <a:spcPts val="0"/>
              </a:spcBef>
              <a:buSzPts val="3600"/>
              <a:buNone/>
              <a:defRPr sz="3600"/>
            </a:lvl5pPr>
            <a:lvl6pPr lvl="5">
              <a:spcBef>
                <a:spcPts val="0"/>
              </a:spcBef>
              <a:buSzPts val="3600"/>
              <a:buNone/>
              <a:defRPr sz="3600"/>
            </a:lvl6pPr>
            <a:lvl7pPr lvl="6">
              <a:spcBef>
                <a:spcPts val="0"/>
              </a:spcBef>
              <a:buSzPts val="3600"/>
              <a:buNone/>
              <a:defRPr sz="3600"/>
            </a:lvl7pPr>
            <a:lvl8pPr lvl="7">
              <a:spcBef>
                <a:spcPts val="0"/>
              </a:spcBef>
              <a:buSzPts val="3600"/>
              <a:buNone/>
              <a:defRPr sz="3600"/>
            </a:lvl8pPr>
            <a:lvl9pPr lvl="8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 sz="3600"/>
            </a:lvl1pPr>
            <a:lvl2pPr lvl="1">
              <a:spcBef>
                <a:spcPts val="0"/>
              </a:spcBef>
              <a:buSzPts val="3600"/>
              <a:buNone/>
              <a:defRPr sz="3600"/>
            </a:lvl2pPr>
            <a:lvl3pPr lvl="2">
              <a:spcBef>
                <a:spcPts val="0"/>
              </a:spcBef>
              <a:buSzPts val="3600"/>
              <a:buNone/>
              <a:defRPr sz="3600"/>
            </a:lvl3pPr>
            <a:lvl4pPr lvl="3">
              <a:spcBef>
                <a:spcPts val="0"/>
              </a:spcBef>
              <a:buSzPts val="3600"/>
              <a:buNone/>
              <a:defRPr sz="3600"/>
            </a:lvl4pPr>
            <a:lvl5pPr lvl="4">
              <a:spcBef>
                <a:spcPts val="0"/>
              </a:spcBef>
              <a:buSzPts val="3600"/>
              <a:buNone/>
              <a:defRPr sz="3600"/>
            </a:lvl5pPr>
            <a:lvl6pPr lvl="5">
              <a:spcBef>
                <a:spcPts val="0"/>
              </a:spcBef>
              <a:buSzPts val="3600"/>
              <a:buNone/>
              <a:defRPr sz="3600"/>
            </a:lvl6pPr>
            <a:lvl7pPr lvl="6">
              <a:spcBef>
                <a:spcPts val="0"/>
              </a:spcBef>
              <a:buSzPts val="3600"/>
              <a:buNone/>
              <a:defRPr sz="3600"/>
            </a:lvl7pPr>
            <a:lvl8pPr lvl="7">
              <a:spcBef>
                <a:spcPts val="0"/>
              </a:spcBef>
              <a:buSzPts val="3600"/>
              <a:buNone/>
              <a:defRPr sz="3600"/>
            </a:lvl8pPr>
            <a:lvl9pPr lvl="8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3600"/>
              <a:buNone/>
              <a:defRPr sz="3600"/>
            </a:lvl1pPr>
            <a:lvl2pPr lvl="1">
              <a:spcBef>
                <a:spcPts val="0"/>
              </a:spcBef>
              <a:buSzPts val="3600"/>
              <a:buNone/>
              <a:defRPr sz="3600"/>
            </a:lvl2pPr>
            <a:lvl3pPr lvl="2">
              <a:spcBef>
                <a:spcPts val="0"/>
              </a:spcBef>
              <a:buSzPts val="3600"/>
              <a:buNone/>
              <a:defRPr sz="3600"/>
            </a:lvl3pPr>
            <a:lvl4pPr lvl="3">
              <a:spcBef>
                <a:spcPts val="0"/>
              </a:spcBef>
              <a:buSzPts val="3600"/>
              <a:buNone/>
              <a:defRPr sz="3600"/>
            </a:lvl4pPr>
            <a:lvl5pPr lvl="4">
              <a:spcBef>
                <a:spcPts val="0"/>
              </a:spcBef>
              <a:buSzPts val="3600"/>
              <a:buNone/>
              <a:defRPr sz="3600"/>
            </a:lvl5pPr>
            <a:lvl6pPr lvl="5">
              <a:spcBef>
                <a:spcPts val="0"/>
              </a:spcBef>
              <a:buSzPts val="3600"/>
              <a:buNone/>
              <a:defRPr sz="3600"/>
            </a:lvl6pPr>
            <a:lvl7pPr lvl="6">
              <a:spcBef>
                <a:spcPts val="0"/>
              </a:spcBef>
              <a:buSzPts val="3600"/>
              <a:buNone/>
              <a:defRPr sz="3600"/>
            </a:lvl7pPr>
            <a:lvl8pPr lvl="7">
              <a:spcBef>
                <a:spcPts val="0"/>
              </a:spcBef>
              <a:buSzPts val="3600"/>
              <a:buNone/>
              <a:defRPr sz="3600"/>
            </a:lvl8pPr>
            <a:lvl9pPr lvl="8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gif"/><Relationship Id="rId4" Type="http://schemas.openxmlformats.org/officeDocument/2006/relationships/image" Target="../media/image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open?id=1NAFisxDquZGwa48LJqEER_WrDk0Ak0SI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a.ixl.com/math/grade-8/identify-arithmetic-and-geometric-sequences" TargetMode="External"/><Relationship Id="rId4" Type="http://schemas.openxmlformats.org/officeDocument/2006/relationships/hyperlink" Target="https://drive.google.com/open?id=1kyVsVg3bUgi6jfYLNia0pmXWsmGyDorD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0.tqn.com/z/g/math/library/Worksheets/Functions-2.pdf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Patterning &amp; Algebra</a:t>
            </a:r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Grade 8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 pattern is happening here?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675" y="547350"/>
            <a:ext cx="4166400" cy="42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5" y="375550"/>
            <a:ext cx="8617450" cy="46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2592950" y="2777975"/>
            <a:ext cx="50694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Pattern Rule: Start at 0 and add 5 to x (term #)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Algebraic </a:t>
            </a:r>
            <a:r>
              <a:rPr lang="en" sz="1800"/>
              <a:t>Equation</a:t>
            </a:r>
            <a:r>
              <a:rPr lang="en" sz="1800"/>
              <a:t>: x + 5 = 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 is the pattern here?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850" y="568500"/>
            <a:ext cx="4042225" cy="42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75" y="163900"/>
            <a:ext cx="8879424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169625" y="2439300"/>
            <a:ext cx="5799600" cy="20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Pattern Rule:  Start at 0 and multiply x by 2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Algebraic</a:t>
            </a:r>
            <a:r>
              <a:rPr lang="en" sz="1800"/>
              <a:t> Equation: 2x= 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5" y="0"/>
            <a:ext cx="88543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Expression &amp; Equations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0" y="130625"/>
            <a:ext cx="4239000" cy="501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800"/>
              <a:t>Expressions</a:t>
            </a:r>
            <a:r>
              <a:rPr lang="en" sz="1800"/>
              <a:t>: A number sentence without an </a:t>
            </a:r>
            <a:r>
              <a:rPr lang="en" sz="1800"/>
              <a:t>equal</a:t>
            </a:r>
            <a:r>
              <a:rPr lang="en" sz="1800"/>
              <a:t> sign that cannot be solved i.e) 2n+3 three more than two times a number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1800"/>
              <a:t>Equation</a:t>
            </a:r>
            <a:r>
              <a:rPr lang="en" sz="1800"/>
              <a:t>: a mathematical statement that is equal that can be solved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i.e)2n+3 =13         therefore n =5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   2(5) + 3= 13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1800"/>
              <a:t>Variable</a:t>
            </a:r>
            <a:r>
              <a:rPr lang="en" sz="1800"/>
              <a:t>: a letter or symbol that represents an unknown value i.e) n means a number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1800"/>
              <a:t>Constant</a:t>
            </a:r>
            <a:r>
              <a:rPr lang="en" sz="1800"/>
              <a:t>: a number on its own. i.e)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50" y="107075"/>
            <a:ext cx="3706500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600" y="80975"/>
            <a:ext cx="5137775" cy="4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Expressions vs Equations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Guided PRACTICE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Patterns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644675" y="132150"/>
            <a:ext cx="4166400" cy="49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Arithmetic Sequence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 an arithmetic sequence, there is a constant difference between consecutive terms. This means that you can always get from one term to the next by adding or subtracting the same number.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2, 4, 6, 8   Goes up +2 each time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12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Geometric Sequence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 a geometric sequence, there is a constant multiplier between consecutive terms. This means that you can always get from one term to the next by multiplying or dividing by the same number.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5, 10, 20, 40,    Multiplied by 2 each time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IXL Practice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Class Work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4"/>
              </a:rPr>
              <a:t>Pattern Sleuthing Sheet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Input/Output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5650"/>
            <a:ext cx="8658674" cy="40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25" y="0"/>
            <a:ext cx="88191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Practice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Input/output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675" y="1224250"/>
            <a:ext cx="4012650" cy="34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