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58" r:id="rId5"/>
    <p:sldId id="262" r:id="rId6"/>
    <p:sldId id="260"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46"/>
  </p:normalViewPr>
  <p:slideViewPr>
    <p:cSldViewPr snapToGrid="0" snapToObjects="1">
      <p:cViewPr varScale="1">
        <p:scale>
          <a:sx n="93" d="100"/>
          <a:sy n="93" d="100"/>
        </p:scale>
        <p:origin x="24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918CC-EF74-724C-8A1C-98EE44A38019}" type="datetimeFigureOut">
              <a:rPr lang="en-US" smtClean="0"/>
              <a:t>7/25/19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6D15D-C619-0941-94EB-9F5327931A9F}" type="slidenum">
              <a:rPr lang="en-US" smtClean="0"/>
              <a:t>‹#›</a:t>
            </a:fld>
            <a:endParaRPr lang="en-US"/>
          </a:p>
        </p:txBody>
      </p:sp>
    </p:spTree>
    <p:extLst>
      <p:ext uri="{BB962C8B-B14F-4D97-AF65-F5344CB8AC3E}">
        <p14:creationId xmlns:p14="http://schemas.microsoft.com/office/powerpoint/2010/main" val="9311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7/25/19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7/25/19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Chalkduster" charset="0"/>
                <a:ea typeface="Chalkduster" charset="0"/>
                <a:cs typeface="Chalkduster" charset="0"/>
              </a:rPr>
              <a:t>Elements of design</a:t>
            </a:r>
          </a:p>
        </p:txBody>
      </p:sp>
      <p:sp>
        <p:nvSpPr>
          <p:cNvPr id="3" name="Subtitle 2"/>
          <p:cNvSpPr>
            <a:spLocks noGrp="1"/>
          </p:cNvSpPr>
          <p:nvPr>
            <p:ph type="subTitle" idx="1"/>
          </p:nvPr>
        </p:nvSpPr>
        <p:spPr/>
        <p:txBody>
          <a:bodyPr/>
          <a:lstStyle/>
          <a:p>
            <a:pPr algn="ctr"/>
            <a:r>
              <a:rPr lang="en-US" dirty="0"/>
              <a:t>You will be creating a reference sheet to put on the back of your placement</a:t>
            </a:r>
          </a:p>
        </p:txBody>
      </p:sp>
    </p:spTree>
    <p:extLst>
      <p:ext uri="{BB962C8B-B14F-4D97-AF65-F5344CB8AC3E}">
        <p14:creationId xmlns:p14="http://schemas.microsoft.com/office/powerpoint/2010/main" val="180681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8588" y="130343"/>
            <a:ext cx="8925594" cy="6610055"/>
          </a:xfrm>
          <a:prstGeom prst="rect">
            <a:avLst/>
          </a:prstGeom>
        </p:spPr>
      </p:pic>
      <p:sp>
        <p:nvSpPr>
          <p:cNvPr id="2" name="TextBox 1"/>
          <p:cNvSpPr txBox="1"/>
          <p:nvPr/>
        </p:nvSpPr>
        <p:spPr>
          <a:xfrm>
            <a:off x="0" y="61070"/>
            <a:ext cx="3186544" cy="6186309"/>
          </a:xfrm>
          <a:prstGeom prst="rect">
            <a:avLst/>
          </a:prstGeom>
          <a:noFill/>
        </p:spPr>
        <p:txBody>
          <a:bodyPr wrap="square" rtlCol="0">
            <a:spAutoFit/>
          </a:bodyPr>
          <a:lstStyle/>
          <a:p>
            <a:r>
              <a:rPr lang="en-US" dirty="0" smtClean="0">
                <a:latin typeface="KG Second Chances Solid" charset="0"/>
                <a:ea typeface="KG Second Chances Solid" charset="0"/>
                <a:cs typeface="KG Second Chances Solid" charset="0"/>
              </a:rPr>
              <a:t>You will create your own art page like this to show the seven elements. First create 2 V shapes from corner to corner to create your sections. Then write art in the middle. Each section will have it’s own element (you can decide the order and how you want to represent it) Be creative! Label each section with what element it is along the section like shown for form. </a:t>
            </a:r>
            <a:endParaRPr lang="en-US" dirty="0">
              <a:latin typeface="KG Second Chances Solid" charset="0"/>
              <a:ea typeface="KG Second Chances Solid" charset="0"/>
              <a:cs typeface="KG Second Chances Solid" charset="0"/>
            </a:endParaRPr>
          </a:p>
          <a:p>
            <a:r>
              <a:rPr lang="en-US" dirty="0" smtClean="0">
                <a:latin typeface="KG Second Chances Solid" charset="0"/>
                <a:ea typeface="KG Second Chances Solid" charset="0"/>
                <a:cs typeface="KG Second Chances Solid" charset="0"/>
              </a:rPr>
              <a:t>Don’t worry about perfection! Do your best and it will be great </a:t>
            </a:r>
            <a:r>
              <a:rPr lang="en-US" dirty="0" smtClean="0">
                <a:latin typeface="KG Second Chances Solid" charset="0"/>
                <a:ea typeface="KG Second Chances Solid" charset="0"/>
                <a:cs typeface="KG Second Chances Solid" charset="0"/>
                <a:sym typeface="Wingdings"/>
              </a:rPr>
              <a:t></a:t>
            </a:r>
            <a:r>
              <a:rPr lang="en-US" dirty="0" smtClean="0">
                <a:latin typeface="KG Second Chances Solid" charset="0"/>
                <a:ea typeface="KG Second Chances Solid" charset="0"/>
                <a:cs typeface="KG Second Chances Solid" charset="0"/>
              </a:rPr>
              <a:t> </a:t>
            </a:r>
            <a:endParaRPr lang="en-US" dirty="0">
              <a:latin typeface="KG Second Chances Solid" charset="0"/>
              <a:ea typeface="KG Second Chances Solid" charset="0"/>
              <a:cs typeface="KG Second Chances Solid" charset="0"/>
            </a:endParaRPr>
          </a:p>
        </p:txBody>
      </p:sp>
      <p:sp>
        <p:nvSpPr>
          <p:cNvPr id="3" name="TextBox 2"/>
          <p:cNvSpPr txBox="1"/>
          <p:nvPr/>
        </p:nvSpPr>
        <p:spPr>
          <a:xfrm rot="2945146">
            <a:off x="6133073" y="4862576"/>
            <a:ext cx="1114874" cy="461665"/>
          </a:xfrm>
          <a:prstGeom prst="rect">
            <a:avLst/>
          </a:prstGeom>
          <a:noFill/>
        </p:spPr>
        <p:txBody>
          <a:bodyPr wrap="square" rtlCol="0">
            <a:spAutoFit/>
          </a:bodyPr>
          <a:lstStyle/>
          <a:p>
            <a:r>
              <a:rPr lang="en-US" sz="2400" dirty="0" smtClean="0">
                <a:latin typeface="KG Second Chances Solid" charset="0"/>
                <a:ea typeface="KG Second Chances Solid" charset="0"/>
                <a:cs typeface="KG Second Chances Solid" charset="0"/>
              </a:rPr>
              <a:t>Form</a:t>
            </a:r>
            <a:endParaRPr lang="en-US" sz="24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90745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1118" y="2967335"/>
            <a:ext cx="9729778" cy="1754326"/>
          </a:xfrm>
          <a:prstGeom prst="rect">
            <a:avLst/>
          </a:prstGeom>
          <a:noFill/>
        </p:spPr>
        <p:txBody>
          <a:bodyPr wrap="none" lIns="91440" tIns="45720" rIns="91440" bIns="45720">
            <a:spAutoFit/>
          </a:bodyPr>
          <a:lstStyle/>
          <a:p>
            <a:pPr algn="ctr"/>
            <a:r>
              <a:rPr lang="en-C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elements do you know</a:t>
            </a:r>
            <a:r>
              <a:rPr lang="en-CA"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CA"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*hint: There are 7</a:t>
            </a:r>
            <a:endParaRPr lang="en-C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3921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7677" b="5656"/>
          <a:stretch/>
        </p:blipFill>
        <p:spPr>
          <a:xfrm>
            <a:off x="5516880" y="207818"/>
            <a:ext cx="5730240" cy="5943601"/>
          </a:xfrm>
          <a:prstGeom prst="rect">
            <a:avLst/>
          </a:prstGeom>
        </p:spPr>
      </p:pic>
      <p:sp>
        <p:nvSpPr>
          <p:cNvPr id="4" name="Rectangle 3"/>
          <p:cNvSpPr/>
          <p:nvPr/>
        </p:nvSpPr>
        <p:spPr>
          <a:xfrm>
            <a:off x="0" y="307263"/>
            <a:ext cx="5351145" cy="2646878"/>
          </a:xfrm>
          <a:prstGeom prst="rect">
            <a:avLst/>
          </a:prstGeom>
          <a:noFill/>
        </p:spPr>
        <p:txBody>
          <a:bodyPr wrap="none" lIns="91440" tIns="45720" rIns="91440" bIns="45720">
            <a:spAutoFit/>
          </a:bodyPr>
          <a:lstStyle/>
          <a:p>
            <a:pPr algn="ctr"/>
            <a:r>
              <a:rPr lang="en-CA" sz="1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LINE</a:t>
            </a:r>
            <a:endParaRPr lang="en-CA" sz="1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extBox 1"/>
          <p:cNvSpPr txBox="1"/>
          <p:nvPr/>
        </p:nvSpPr>
        <p:spPr>
          <a:xfrm>
            <a:off x="474345" y="2732468"/>
            <a:ext cx="4876800" cy="3108543"/>
          </a:xfrm>
          <a:prstGeom prst="rect">
            <a:avLst/>
          </a:prstGeom>
          <a:noFill/>
        </p:spPr>
        <p:txBody>
          <a:bodyPr wrap="square" rtlCol="0">
            <a:spAutoFit/>
          </a:bodyPr>
          <a:lstStyle/>
          <a:p>
            <a:r>
              <a:rPr lang="en-US" sz="2800" dirty="0" smtClean="0">
                <a:latin typeface="KG Second Chances Solid" charset="0"/>
                <a:ea typeface="KG Second Chances Solid" charset="0"/>
                <a:cs typeface="KG Second Chances Solid" charset="0"/>
              </a:rPr>
              <a:t>When we think of lines, we think of any connected points. They can be straight, wavy, circular, really almost anything as long as it starts and ends </a:t>
            </a:r>
            <a:endParaRPr lang="en-US" sz="28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151303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9491" y="748145"/>
            <a:ext cx="7195479" cy="1862048"/>
          </a:xfrm>
          <a:prstGeom prst="rect">
            <a:avLst/>
          </a:prstGeom>
          <a:noFill/>
        </p:spPr>
        <p:txBody>
          <a:bodyPr wrap="square" lIns="91440" tIns="45720" rIns="91440" bIns="45720">
            <a:spAutoFit/>
          </a:bodyPr>
          <a:lstStyle/>
          <a:p>
            <a:pPr algn="ctr"/>
            <a:r>
              <a:rPr lang="en-CA" sz="11500" b="0" cap="none" spc="0" dirty="0">
                <a:ln w="0"/>
                <a:solidFill>
                  <a:schemeClr val="tx1"/>
                </a:solidFill>
                <a:effectLst>
                  <a:outerShdw blurRad="38100" dist="19050" dir="2700000" algn="tl" rotWithShape="0">
                    <a:schemeClr val="dk1">
                      <a:alpha val="40000"/>
                    </a:schemeClr>
                  </a:outerShdw>
                </a:effectLst>
              </a:rPr>
              <a:t>TEXTURE</a:t>
            </a:r>
          </a:p>
        </p:txBody>
      </p:sp>
      <p:pic>
        <p:nvPicPr>
          <p:cNvPr id="6" name="Picture 5"/>
          <p:cNvPicPr>
            <a:picLocks noChangeAspect="1"/>
          </p:cNvPicPr>
          <p:nvPr/>
        </p:nvPicPr>
        <p:blipFill rotWithShape="1">
          <a:blip r:embed="rId2"/>
          <a:srcRect t="21332"/>
          <a:stretch/>
        </p:blipFill>
        <p:spPr>
          <a:xfrm>
            <a:off x="6509326" y="332509"/>
            <a:ext cx="5429372" cy="6026727"/>
          </a:xfrm>
          <a:prstGeom prst="rect">
            <a:avLst/>
          </a:prstGeom>
        </p:spPr>
      </p:pic>
      <p:sp>
        <p:nvSpPr>
          <p:cNvPr id="4" name="TextBox 3"/>
          <p:cNvSpPr txBox="1"/>
          <p:nvPr/>
        </p:nvSpPr>
        <p:spPr>
          <a:xfrm>
            <a:off x="138547" y="2478076"/>
            <a:ext cx="6040580" cy="3108543"/>
          </a:xfrm>
          <a:prstGeom prst="rect">
            <a:avLst/>
          </a:prstGeom>
          <a:noFill/>
        </p:spPr>
        <p:txBody>
          <a:bodyPr wrap="square" rtlCol="0">
            <a:spAutoFit/>
          </a:bodyPr>
          <a:lstStyle/>
          <a:p>
            <a:r>
              <a:rPr lang="en-US" sz="2800" dirty="0" smtClean="0">
                <a:latin typeface="KG Second Chances Solid" charset="0"/>
                <a:ea typeface="KG Second Chances Solid" charset="0"/>
                <a:cs typeface="KG Second Chances Solid" charset="0"/>
              </a:rPr>
              <a:t>When we think of texture, we can visualize it, but sometimes it’s hard to show it 2D. We use different brush strokes and shading to show different textures and add dimension to our art </a:t>
            </a:r>
            <a:endParaRPr lang="en-US" sz="28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30901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9312" y="105370"/>
            <a:ext cx="7098723" cy="6641794"/>
          </a:xfrm>
          <a:prstGeom prst="rect">
            <a:avLst/>
          </a:prstGeom>
        </p:spPr>
      </p:pic>
      <p:sp>
        <p:nvSpPr>
          <p:cNvPr id="3" name="Rectangle 2"/>
          <p:cNvSpPr/>
          <p:nvPr/>
        </p:nvSpPr>
        <p:spPr>
          <a:xfrm>
            <a:off x="0" y="1346354"/>
            <a:ext cx="4940775" cy="1323439"/>
          </a:xfrm>
          <a:prstGeom prst="rect">
            <a:avLst/>
          </a:prstGeom>
          <a:noFill/>
        </p:spPr>
        <p:txBody>
          <a:bodyPr wrap="none" lIns="91440" tIns="45720" rIns="91440" bIns="45720">
            <a:spAutoFit/>
          </a:bodyPr>
          <a:lstStyle/>
          <a:p>
            <a:pPr algn="ctr"/>
            <a:r>
              <a:rPr lang="en-C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COLOUR</a:t>
            </a:r>
          </a:p>
        </p:txBody>
      </p:sp>
      <p:sp>
        <p:nvSpPr>
          <p:cNvPr id="4" name="TextBox 3"/>
          <p:cNvSpPr txBox="1"/>
          <p:nvPr/>
        </p:nvSpPr>
        <p:spPr>
          <a:xfrm>
            <a:off x="138547" y="2478077"/>
            <a:ext cx="4128653" cy="3108543"/>
          </a:xfrm>
          <a:prstGeom prst="rect">
            <a:avLst/>
          </a:prstGeom>
          <a:noFill/>
        </p:spPr>
        <p:txBody>
          <a:bodyPr wrap="square" rtlCol="0">
            <a:spAutoFit/>
          </a:bodyPr>
          <a:lstStyle/>
          <a:p>
            <a:r>
              <a:rPr lang="en-US" sz="2800" dirty="0" err="1" smtClean="0">
                <a:latin typeface="KG Second Chances Solid" charset="0"/>
                <a:ea typeface="KG Second Chances Solid" charset="0"/>
                <a:cs typeface="KG Second Chances Solid" charset="0"/>
              </a:rPr>
              <a:t>Colour</a:t>
            </a:r>
            <a:r>
              <a:rPr lang="en-US" sz="2800" dirty="0" smtClean="0">
                <a:latin typeface="KG Second Chances Solid" charset="0"/>
                <a:ea typeface="KG Second Chances Solid" charset="0"/>
                <a:cs typeface="KG Second Chances Solid" charset="0"/>
              </a:rPr>
              <a:t> is used to show many different things in art. We can create different </a:t>
            </a:r>
            <a:r>
              <a:rPr lang="en-US" sz="2800" dirty="0" err="1" smtClean="0">
                <a:latin typeface="KG Second Chances Solid" charset="0"/>
                <a:ea typeface="KG Second Chances Solid" charset="0"/>
                <a:cs typeface="KG Second Chances Solid" charset="0"/>
              </a:rPr>
              <a:t>colours</a:t>
            </a:r>
            <a:r>
              <a:rPr lang="en-US" sz="2800" dirty="0" smtClean="0">
                <a:latin typeface="KG Second Chances Solid" charset="0"/>
                <a:ea typeface="KG Second Chances Solid" charset="0"/>
                <a:cs typeface="KG Second Chances Solid" charset="0"/>
              </a:rPr>
              <a:t> from the primary </a:t>
            </a:r>
            <a:r>
              <a:rPr lang="en-US" sz="2800" dirty="0" err="1" smtClean="0">
                <a:latin typeface="KG Second Chances Solid" charset="0"/>
                <a:ea typeface="KG Second Chances Solid" charset="0"/>
                <a:cs typeface="KG Second Chances Solid" charset="0"/>
              </a:rPr>
              <a:t>colours</a:t>
            </a:r>
            <a:endParaRPr lang="en-US" sz="28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198514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3037"/>
          <a:stretch/>
        </p:blipFill>
        <p:spPr>
          <a:xfrm>
            <a:off x="5551053" y="125604"/>
            <a:ext cx="6474693" cy="6577700"/>
          </a:xfrm>
          <a:prstGeom prst="rect">
            <a:avLst/>
          </a:prstGeom>
        </p:spPr>
      </p:pic>
      <p:sp>
        <p:nvSpPr>
          <p:cNvPr id="3" name="Rectangle 2"/>
          <p:cNvSpPr/>
          <p:nvPr/>
        </p:nvSpPr>
        <p:spPr>
          <a:xfrm>
            <a:off x="0" y="709045"/>
            <a:ext cx="5335756" cy="186204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CA" sz="11500" b="1" dirty="0">
                <a:ln/>
                <a:solidFill>
                  <a:schemeClr val="accent3"/>
                </a:solidFill>
              </a:rPr>
              <a:t>VALUE</a:t>
            </a:r>
            <a:endParaRPr lang="en-CA" sz="11500" b="1" cap="none" spc="0" dirty="0">
              <a:ln/>
              <a:solidFill>
                <a:schemeClr val="accent3"/>
              </a:solidFill>
              <a:effectLst/>
            </a:endParaRPr>
          </a:p>
        </p:txBody>
      </p:sp>
      <p:sp>
        <p:nvSpPr>
          <p:cNvPr id="4" name="TextBox 3"/>
          <p:cNvSpPr txBox="1"/>
          <p:nvPr/>
        </p:nvSpPr>
        <p:spPr>
          <a:xfrm>
            <a:off x="138547" y="2478076"/>
            <a:ext cx="5197209" cy="2677656"/>
          </a:xfrm>
          <a:prstGeom prst="rect">
            <a:avLst/>
          </a:prstGeom>
          <a:noFill/>
        </p:spPr>
        <p:txBody>
          <a:bodyPr wrap="square" rtlCol="0">
            <a:spAutoFit/>
          </a:bodyPr>
          <a:lstStyle/>
          <a:p>
            <a:r>
              <a:rPr lang="en-US" sz="2800" dirty="0" smtClean="0">
                <a:latin typeface="KG Second Chances Solid" charset="0"/>
                <a:ea typeface="KG Second Chances Solid" charset="0"/>
                <a:cs typeface="KG Second Chances Solid" charset="0"/>
              </a:rPr>
              <a:t>Value is creating shades of </a:t>
            </a:r>
            <a:r>
              <a:rPr lang="en-US" sz="2800" dirty="0" err="1" smtClean="0">
                <a:latin typeface="KG Second Chances Solid" charset="0"/>
                <a:ea typeface="KG Second Chances Solid" charset="0"/>
                <a:cs typeface="KG Second Chances Solid" charset="0"/>
              </a:rPr>
              <a:t>colours</a:t>
            </a:r>
            <a:r>
              <a:rPr lang="en-US" sz="2800" dirty="0" smtClean="0">
                <a:latin typeface="KG Second Chances Solid" charset="0"/>
                <a:ea typeface="KG Second Chances Solid" charset="0"/>
                <a:cs typeface="KG Second Chances Solid" charset="0"/>
              </a:rPr>
              <a:t> by adding white or black to them. Value also creates a 3D element when shading is adding to an object.</a:t>
            </a:r>
            <a:endParaRPr lang="en-US" sz="28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12869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2424"/>
          <a:stretch/>
        </p:blipFill>
        <p:spPr>
          <a:xfrm>
            <a:off x="5641437" y="164015"/>
            <a:ext cx="6384309" cy="6597003"/>
          </a:xfrm>
          <a:prstGeom prst="rect">
            <a:avLst/>
          </a:prstGeom>
        </p:spPr>
      </p:pic>
      <p:sp>
        <p:nvSpPr>
          <p:cNvPr id="3" name="Rectangle 2"/>
          <p:cNvSpPr/>
          <p:nvPr/>
        </p:nvSpPr>
        <p:spPr>
          <a:xfrm>
            <a:off x="-346363" y="164015"/>
            <a:ext cx="6165273" cy="1862048"/>
          </a:xfrm>
          <a:prstGeom prst="rect">
            <a:avLst/>
          </a:prstGeom>
          <a:noFill/>
        </p:spPr>
        <p:txBody>
          <a:bodyPr wrap="square" lIns="91440" tIns="45720" rIns="91440" bIns="45720">
            <a:spAutoFit/>
          </a:bodyPr>
          <a:lstStyle/>
          <a:p>
            <a:pPr algn="ctr"/>
            <a:r>
              <a:rPr lang="en-CA" sz="11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SPACE</a:t>
            </a:r>
          </a:p>
        </p:txBody>
      </p:sp>
      <p:sp>
        <p:nvSpPr>
          <p:cNvPr id="4" name="TextBox 3"/>
          <p:cNvSpPr txBox="1"/>
          <p:nvPr/>
        </p:nvSpPr>
        <p:spPr>
          <a:xfrm>
            <a:off x="138547" y="2123688"/>
            <a:ext cx="5502890" cy="3539430"/>
          </a:xfrm>
          <a:prstGeom prst="rect">
            <a:avLst/>
          </a:prstGeom>
          <a:noFill/>
        </p:spPr>
        <p:txBody>
          <a:bodyPr wrap="square" rtlCol="0">
            <a:spAutoFit/>
          </a:bodyPr>
          <a:lstStyle/>
          <a:p>
            <a:r>
              <a:rPr lang="en-US" sz="2800" dirty="0" smtClean="0">
                <a:latin typeface="KG Second Chances Solid" charset="0"/>
                <a:ea typeface="KG Second Chances Solid" charset="0"/>
                <a:cs typeface="KG Second Chances Solid" charset="0"/>
              </a:rPr>
              <a:t>Space is putting things in the proper spot so everything makes sense in your art. Need to consider all of these “spaces” and work in the proper order so nothing is too big or too small				</a:t>
            </a:r>
            <a:r>
              <a:rPr lang="en-US" sz="2800" dirty="0" smtClean="0">
                <a:latin typeface="KG Second Chances Solid" charset="0"/>
                <a:ea typeface="KG Second Chances Solid" charset="0"/>
                <a:cs typeface="KG Second Chances Solid" charset="0"/>
                <a:sym typeface="Wingdings"/>
              </a:rPr>
              <a:t> </a:t>
            </a:r>
            <a:endParaRPr lang="en-US" sz="28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202625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4040" b="2222"/>
          <a:stretch/>
        </p:blipFill>
        <p:spPr>
          <a:xfrm>
            <a:off x="5374285" y="105665"/>
            <a:ext cx="6249679" cy="6627645"/>
          </a:xfrm>
          <a:prstGeom prst="rect">
            <a:avLst/>
          </a:prstGeom>
        </p:spPr>
      </p:pic>
      <p:sp>
        <p:nvSpPr>
          <p:cNvPr id="4" name="Rectangle 3"/>
          <p:cNvSpPr/>
          <p:nvPr/>
        </p:nvSpPr>
        <p:spPr>
          <a:xfrm>
            <a:off x="0" y="581515"/>
            <a:ext cx="5872121" cy="1446550"/>
          </a:xfrm>
          <a:prstGeom prst="rect">
            <a:avLst/>
          </a:prstGeom>
        </p:spPr>
        <p:txBody>
          <a:bodyPr wrap="none">
            <a:spAutoFit/>
          </a:bodyPr>
          <a:lstStyle/>
          <a:p>
            <a:pPr algn="ctr"/>
            <a:r>
              <a:rPr lang="en-CA" sz="8800" dirty="0">
                <a:ln w="0"/>
                <a:effectLst>
                  <a:outerShdw blurRad="38100" dist="19050" dir="2700000" algn="tl" rotWithShape="0">
                    <a:schemeClr val="dk1">
                      <a:alpha val="40000"/>
                    </a:schemeClr>
                  </a:outerShdw>
                </a:effectLst>
              </a:rPr>
              <a:t>SHAPE (2D)</a:t>
            </a:r>
          </a:p>
        </p:txBody>
      </p:sp>
      <p:sp>
        <p:nvSpPr>
          <p:cNvPr id="5" name="TextBox 4"/>
          <p:cNvSpPr txBox="1"/>
          <p:nvPr/>
        </p:nvSpPr>
        <p:spPr>
          <a:xfrm>
            <a:off x="152401" y="2028065"/>
            <a:ext cx="5221884" cy="3785652"/>
          </a:xfrm>
          <a:prstGeom prst="rect">
            <a:avLst/>
          </a:prstGeom>
          <a:noFill/>
        </p:spPr>
        <p:txBody>
          <a:bodyPr wrap="square" rtlCol="0">
            <a:spAutoFit/>
          </a:bodyPr>
          <a:lstStyle/>
          <a:p>
            <a:r>
              <a:rPr lang="en-US" sz="2400" dirty="0" smtClean="0">
                <a:latin typeface="KG Second Chances Solid" charset="0"/>
                <a:ea typeface="KG Second Chances Solid" charset="0"/>
                <a:cs typeface="KG Second Chances Solid" charset="0"/>
              </a:rPr>
              <a:t>Shape is an easier element to remember because we use it in many subjects. We have geometric, which are shapes with straight and curved lines that we know and can label. Organic are </a:t>
            </a:r>
            <a:r>
              <a:rPr lang="en-US" sz="2400" dirty="0" err="1" smtClean="0">
                <a:latin typeface="KG Second Chances Solid" charset="0"/>
                <a:ea typeface="KG Second Chances Solid" charset="0"/>
                <a:cs typeface="KG Second Chances Solid" charset="0"/>
              </a:rPr>
              <a:t>natrual</a:t>
            </a:r>
            <a:r>
              <a:rPr lang="en-US" sz="2400" dirty="0" smtClean="0">
                <a:latin typeface="KG Second Chances Solid" charset="0"/>
                <a:ea typeface="KG Second Chances Solid" charset="0"/>
                <a:cs typeface="KG Second Chances Solid" charset="0"/>
              </a:rPr>
              <a:t> lines that we create into an object or form (must be closed or it’s a line). </a:t>
            </a:r>
            <a:endParaRPr lang="en-US" sz="24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148702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298" t="8283"/>
          <a:stretch/>
        </p:blipFill>
        <p:spPr>
          <a:xfrm>
            <a:off x="6345382" y="290945"/>
            <a:ext cx="4943628" cy="6289964"/>
          </a:xfrm>
          <a:prstGeom prst="rect">
            <a:avLst/>
          </a:prstGeom>
        </p:spPr>
      </p:pic>
      <p:sp>
        <p:nvSpPr>
          <p:cNvPr id="4" name="Rectangle 3"/>
          <p:cNvSpPr/>
          <p:nvPr/>
        </p:nvSpPr>
        <p:spPr>
          <a:xfrm>
            <a:off x="96982" y="899470"/>
            <a:ext cx="6407294" cy="1446550"/>
          </a:xfrm>
          <a:prstGeom prst="rect">
            <a:avLst/>
          </a:prstGeom>
          <a:noFill/>
        </p:spPr>
        <p:txBody>
          <a:bodyPr wrap="square" lIns="91440" tIns="45720" rIns="91440" bIns="45720">
            <a:spAutoFit/>
          </a:bodyPr>
          <a:lstStyle/>
          <a:p>
            <a:pPr algn="ctr"/>
            <a:r>
              <a:rPr lang="en-CA" sz="8800" b="1" cap="none" spc="0" dirty="0">
                <a:ln w="22225">
                  <a:solidFill>
                    <a:schemeClr val="accent2"/>
                  </a:solidFill>
                  <a:prstDash val="solid"/>
                </a:ln>
                <a:solidFill>
                  <a:schemeClr val="accent2">
                    <a:lumMod val="40000"/>
                    <a:lumOff val="60000"/>
                  </a:schemeClr>
                </a:solidFill>
                <a:effectLst/>
              </a:rPr>
              <a:t>FORM (3D)</a:t>
            </a:r>
          </a:p>
        </p:txBody>
      </p:sp>
      <p:sp>
        <p:nvSpPr>
          <p:cNvPr id="5" name="TextBox 4"/>
          <p:cNvSpPr txBox="1"/>
          <p:nvPr/>
        </p:nvSpPr>
        <p:spPr>
          <a:xfrm>
            <a:off x="138547" y="2478076"/>
            <a:ext cx="6040580" cy="2246769"/>
          </a:xfrm>
          <a:prstGeom prst="rect">
            <a:avLst/>
          </a:prstGeom>
          <a:noFill/>
        </p:spPr>
        <p:txBody>
          <a:bodyPr wrap="square" rtlCol="0">
            <a:spAutoFit/>
          </a:bodyPr>
          <a:lstStyle/>
          <a:p>
            <a:r>
              <a:rPr lang="en-US" sz="2800" dirty="0" smtClean="0">
                <a:latin typeface="KG Second Chances Solid" charset="0"/>
                <a:ea typeface="KG Second Chances Solid" charset="0"/>
                <a:cs typeface="KG Second Chances Solid" charset="0"/>
              </a:rPr>
              <a:t>The last element is form, same as shape but we use value to show dimension to each shape and create a 3D object (it can also be organic like a person).</a:t>
            </a:r>
            <a:endParaRPr lang="en-US" sz="2800" dirty="0">
              <a:latin typeface="KG Second Chances Solid" charset="0"/>
              <a:ea typeface="KG Second Chances Solid" charset="0"/>
              <a:cs typeface="KG Second Chances Solid" charset="0"/>
            </a:endParaRPr>
          </a:p>
        </p:txBody>
      </p:sp>
    </p:spTree>
    <p:extLst>
      <p:ext uri="{BB962C8B-B14F-4D97-AF65-F5344CB8AC3E}">
        <p14:creationId xmlns:p14="http://schemas.microsoft.com/office/powerpoint/2010/main" val="21056939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245</TotalTime>
  <Words>379</Words>
  <Application>Microsoft Macintosh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Chalkduster</vt:lpstr>
      <vt:lpstr>Gill Sans MT</vt:lpstr>
      <vt:lpstr>KG Second Chances Solid</vt:lpstr>
      <vt:lpstr>Wingdings</vt:lpstr>
      <vt:lpstr>Arial</vt:lpstr>
      <vt:lpstr>Gallery</vt:lpstr>
      <vt:lpstr>Elements of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design</dc:title>
  <dc:creator>Barnes, Ciara E</dc:creator>
  <cp:lastModifiedBy>Barnes, Ciara E</cp:lastModifiedBy>
  <cp:revision>9</cp:revision>
  <dcterms:created xsi:type="dcterms:W3CDTF">2018-10-12T01:21:49Z</dcterms:created>
  <dcterms:modified xsi:type="dcterms:W3CDTF">2019-07-25T04:55:08Z</dcterms:modified>
</cp:coreProperties>
</file>