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1" r:id="rId7"/>
    <p:sldId id="262" r:id="rId8"/>
    <p:sldId id="273" r:id="rId9"/>
    <p:sldId id="265" r:id="rId10"/>
    <p:sldId id="272" r:id="rId11"/>
    <p:sldId id="264" r:id="rId12"/>
    <p:sldId id="268" r:id="rId13"/>
    <p:sldId id="270" r:id="rId14"/>
    <p:sldId id="269" r:id="rId15"/>
    <p:sldId id="267" r:id="rId16"/>
    <p:sldId id="266"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94" autoAdjust="0"/>
    <p:restoredTop sz="94660"/>
  </p:normalViewPr>
  <p:slideViewPr>
    <p:cSldViewPr>
      <p:cViewPr varScale="1">
        <p:scale>
          <a:sx n="72" d="100"/>
          <a:sy n="72" d="100"/>
        </p:scale>
        <p:origin x="-2240"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DD9442-9C1D-413C-A743-6D4AA25114D1}" type="datetimeFigureOut">
              <a:rPr lang="en-US" smtClean="0"/>
              <a:pPr/>
              <a:t>2014-11-15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27BF3-DC9D-4796-9C66-B001504E4C19}" type="slidenum">
              <a:rPr lang="en-US" smtClean="0"/>
              <a:pPr/>
              <a:t>‹#›</a:t>
            </a:fld>
            <a:endParaRPr lang="en-US"/>
          </a:p>
        </p:txBody>
      </p:sp>
    </p:spTree>
    <p:extLst>
      <p:ext uri="{BB962C8B-B14F-4D97-AF65-F5344CB8AC3E}">
        <p14:creationId xmlns:p14="http://schemas.microsoft.com/office/powerpoint/2010/main" val="3991315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D9442-9C1D-413C-A743-6D4AA25114D1}" type="datetimeFigureOut">
              <a:rPr lang="en-US" smtClean="0"/>
              <a:pPr/>
              <a:t>2014-11-15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27BF3-DC9D-4796-9C66-B001504E4C19}" type="slidenum">
              <a:rPr lang="en-US" smtClean="0"/>
              <a:pPr/>
              <a:t>‹#›</a:t>
            </a:fld>
            <a:endParaRPr lang="en-US"/>
          </a:p>
        </p:txBody>
      </p:sp>
    </p:spTree>
    <p:extLst>
      <p:ext uri="{BB962C8B-B14F-4D97-AF65-F5344CB8AC3E}">
        <p14:creationId xmlns:p14="http://schemas.microsoft.com/office/powerpoint/2010/main" val="349713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D9442-9C1D-413C-A743-6D4AA25114D1}" type="datetimeFigureOut">
              <a:rPr lang="en-US" smtClean="0"/>
              <a:pPr/>
              <a:t>2014-11-15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27BF3-DC9D-4796-9C66-B001504E4C19}" type="slidenum">
              <a:rPr lang="en-US" smtClean="0"/>
              <a:pPr/>
              <a:t>‹#›</a:t>
            </a:fld>
            <a:endParaRPr lang="en-US"/>
          </a:p>
        </p:txBody>
      </p:sp>
    </p:spTree>
    <p:extLst>
      <p:ext uri="{BB962C8B-B14F-4D97-AF65-F5344CB8AC3E}">
        <p14:creationId xmlns:p14="http://schemas.microsoft.com/office/powerpoint/2010/main" val="107560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D9442-9C1D-413C-A743-6D4AA25114D1}" type="datetimeFigureOut">
              <a:rPr lang="en-US" smtClean="0"/>
              <a:pPr/>
              <a:t>2014-11-15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27BF3-DC9D-4796-9C66-B001504E4C19}" type="slidenum">
              <a:rPr lang="en-US" smtClean="0"/>
              <a:pPr/>
              <a:t>‹#›</a:t>
            </a:fld>
            <a:endParaRPr lang="en-US"/>
          </a:p>
        </p:txBody>
      </p:sp>
    </p:spTree>
    <p:extLst>
      <p:ext uri="{BB962C8B-B14F-4D97-AF65-F5344CB8AC3E}">
        <p14:creationId xmlns:p14="http://schemas.microsoft.com/office/powerpoint/2010/main" val="4323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DD9442-9C1D-413C-A743-6D4AA25114D1}" type="datetimeFigureOut">
              <a:rPr lang="en-US" smtClean="0"/>
              <a:pPr/>
              <a:t>2014-11-15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27BF3-DC9D-4796-9C66-B001504E4C19}" type="slidenum">
              <a:rPr lang="en-US" smtClean="0"/>
              <a:pPr/>
              <a:t>‹#›</a:t>
            </a:fld>
            <a:endParaRPr lang="en-US"/>
          </a:p>
        </p:txBody>
      </p:sp>
    </p:spTree>
    <p:extLst>
      <p:ext uri="{BB962C8B-B14F-4D97-AF65-F5344CB8AC3E}">
        <p14:creationId xmlns:p14="http://schemas.microsoft.com/office/powerpoint/2010/main" val="219897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DD9442-9C1D-413C-A743-6D4AA25114D1}" type="datetimeFigureOut">
              <a:rPr lang="en-US" smtClean="0"/>
              <a:pPr/>
              <a:t>2014-11-15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27BF3-DC9D-4796-9C66-B001504E4C19}" type="slidenum">
              <a:rPr lang="en-US" smtClean="0"/>
              <a:pPr/>
              <a:t>‹#›</a:t>
            </a:fld>
            <a:endParaRPr lang="en-US"/>
          </a:p>
        </p:txBody>
      </p:sp>
    </p:spTree>
    <p:extLst>
      <p:ext uri="{BB962C8B-B14F-4D97-AF65-F5344CB8AC3E}">
        <p14:creationId xmlns:p14="http://schemas.microsoft.com/office/powerpoint/2010/main" val="116196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DD9442-9C1D-413C-A743-6D4AA25114D1}" type="datetimeFigureOut">
              <a:rPr lang="en-US" smtClean="0"/>
              <a:pPr/>
              <a:t>2014-11-15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27BF3-DC9D-4796-9C66-B001504E4C19}" type="slidenum">
              <a:rPr lang="en-US" smtClean="0"/>
              <a:pPr/>
              <a:t>‹#›</a:t>
            </a:fld>
            <a:endParaRPr lang="en-US"/>
          </a:p>
        </p:txBody>
      </p:sp>
    </p:spTree>
    <p:extLst>
      <p:ext uri="{BB962C8B-B14F-4D97-AF65-F5344CB8AC3E}">
        <p14:creationId xmlns:p14="http://schemas.microsoft.com/office/powerpoint/2010/main" val="3934451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DD9442-9C1D-413C-A743-6D4AA25114D1}" type="datetimeFigureOut">
              <a:rPr lang="en-US" smtClean="0"/>
              <a:pPr/>
              <a:t>2014-11-15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27BF3-DC9D-4796-9C66-B001504E4C19}" type="slidenum">
              <a:rPr lang="en-US" smtClean="0"/>
              <a:pPr/>
              <a:t>‹#›</a:t>
            </a:fld>
            <a:endParaRPr lang="en-US"/>
          </a:p>
        </p:txBody>
      </p:sp>
    </p:spTree>
    <p:extLst>
      <p:ext uri="{BB962C8B-B14F-4D97-AF65-F5344CB8AC3E}">
        <p14:creationId xmlns:p14="http://schemas.microsoft.com/office/powerpoint/2010/main" val="334976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D9442-9C1D-413C-A743-6D4AA25114D1}" type="datetimeFigureOut">
              <a:rPr lang="en-US" smtClean="0"/>
              <a:pPr/>
              <a:t>2014-11-15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27BF3-DC9D-4796-9C66-B001504E4C19}" type="slidenum">
              <a:rPr lang="en-US" smtClean="0"/>
              <a:pPr/>
              <a:t>‹#›</a:t>
            </a:fld>
            <a:endParaRPr lang="en-US"/>
          </a:p>
        </p:txBody>
      </p:sp>
    </p:spTree>
    <p:extLst>
      <p:ext uri="{BB962C8B-B14F-4D97-AF65-F5344CB8AC3E}">
        <p14:creationId xmlns:p14="http://schemas.microsoft.com/office/powerpoint/2010/main" val="40417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D9442-9C1D-413C-A743-6D4AA25114D1}" type="datetimeFigureOut">
              <a:rPr lang="en-US" smtClean="0"/>
              <a:pPr/>
              <a:t>2014-11-15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27BF3-DC9D-4796-9C66-B001504E4C19}" type="slidenum">
              <a:rPr lang="en-US" smtClean="0"/>
              <a:pPr/>
              <a:t>‹#›</a:t>
            </a:fld>
            <a:endParaRPr lang="en-US"/>
          </a:p>
        </p:txBody>
      </p:sp>
    </p:spTree>
    <p:extLst>
      <p:ext uri="{BB962C8B-B14F-4D97-AF65-F5344CB8AC3E}">
        <p14:creationId xmlns:p14="http://schemas.microsoft.com/office/powerpoint/2010/main" val="287287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D9442-9C1D-413C-A743-6D4AA25114D1}" type="datetimeFigureOut">
              <a:rPr lang="en-US" smtClean="0"/>
              <a:pPr/>
              <a:t>2014-11-15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27BF3-DC9D-4796-9C66-B001504E4C19}" type="slidenum">
              <a:rPr lang="en-US" smtClean="0"/>
              <a:pPr/>
              <a:t>‹#›</a:t>
            </a:fld>
            <a:endParaRPr lang="en-US"/>
          </a:p>
        </p:txBody>
      </p:sp>
    </p:spTree>
    <p:extLst>
      <p:ext uri="{BB962C8B-B14F-4D97-AF65-F5344CB8AC3E}">
        <p14:creationId xmlns:p14="http://schemas.microsoft.com/office/powerpoint/2010/main" val="22483064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D9442-9C1D-413C-A743-6D4AA25114D1}" type="datetimeFigureOut">
              <a:rPr lang="en-US" smtClean="0"/>
              <a:pPr/>
              <a:t>2014-11-15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27BF3-DC9D-4796-9C66-B001504E4C19}" type="slidenum">
              <a:rPr lang="en-US" smtClean="0"/>
              <a:pPr/>
              <a:t>‹#›</a:t>
            </a:fld>
            <a:endParaRPr lang="en-US"/>
          </a:p>
        </p:txBody>
      </p:sp>
    </p:spTree>
    <p:extLst>
      <p:ext uri="{BB962C8B-B14F-4D97-AF65-F5344CB8AC3E}">
        <p14:creationId xmlns:p14="http://schemas.microsoft.com/office/powerpoint/2010/main" val="318683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ambrowncorninghighschool.pbworks.com/w/file/68468188/Stacey's%20story%20discussion%20handout.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ambrowncorninghighschool.pbworks.com/w/file/68468213/Election%20Sabotage%20handout.docx" TargetMode="Externa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ambrowncorninghighschool.pbworks.com/w/page/68468047/Cyberbullying%20by%20Kerry%20Elias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latin typeface="Baskerville Old Face" pitchFamily="18" charset="0"/>
              </a:rPr>
              <a:t>Cyberbullying</a:t>
            </a:r>
            <a:endParaRPr lang="en-US" sz="9600" dirty="0">
              <a:latin typeface="Baskerville Old Face" pitchFamily="18" charset="0"/>
            </a:endParaRPr>
          </a:p>
        </p:txBody>
      </p:sp>
      <p:sp>
        <p:nvSpPr>
          <p:cNvPr id="3" name="Subtitle 2"/>
          <p:cNvSpPr>
            <a:spLocks noGrp="1"/>
          </p:cNvSpPr>
          <p:nvPr>
            <p:ph type="subTitle" idx="1"/>
          </p:nvPr>
        </p:nvSpPr>
        <p:spPr>
          <a:xfrm>
            <a:off x="76200" y="3886200"/>
            <a:ext cx="8991600" cy="1752600"/>
          </a:xfrm>
        </p:spPr>
        <p:txBody>
          <a:bodyPr>
            <a:normAutofit fontScale="40000" lnSpcReduction="20000"/>
          </a:bodyPr>
          <a:lstStyle/>
          <a:p>
            <a:r>
              <a:rPr lang="en-US" sz="7800" dirty="0" smtClean="0">
                <a:solidFill>
                  <a:srgbClr val="FF0000"/>
                </a:solidFill>
              </a:rPr>
              <a:t>Crossing the Line</a:t>
            </a:r>
          </a:p>
          <a:p>
            <a:r>
              <a:rPr lang="en-US" sz="7800" dirty="0" smtClean="0">
                <a:solidFill>
                  <a:srgbClr val="FF0000"/>
                </a:solidFill>
              </a:rPr>
              <a:t>(With a Few Extra Vocabulary Words Added for Clarification Purposes Only)</a:t>
            </a:r>
          </a:p>
          <a:p>
            <a:endParaRPr lang="en-US" dirty="0"/>
          </a:p>
          <a:p>
            <a:endParaRPr lang="en-US" sz="1100" dirty="0" smtClean="0"/>
          </a:p>
          <a:p>
            <a:endParaRPr lang="en-US" sz="1100" dirty="0"/>
          </a:p>
          <a:p>
            <a:r>
              <a:rPr lang="en-US" sz="1100" dirty="0" smtClean="0"/>
              <a:t>                                                                                                                                                                                                                                                                                                              www.commonsense.org</a:t>
            </a:r>
            <a:endParaRPr lang="en-US" sz="1100" dirty="0"/>
          </a:p>
        </p:txBody>
      </p:sp>
      <p:pic>
        <p:nvPicPr>
          <p:cNvPr id="4" name="Picture 3"/>
          <p:cNvPicPr>
            <a:picLocks noChangeAspect="1"/>
          </p:cNvPicPr>
          <p:nvPr/>
        </p:nvPicPr>
        <p:blipFill>
          <a:blip r:embed="rId2"/>
          <a:stretch>
            <a:fillRect/>
          </a:stretch>
        </p:blipFill>
        <p:spPr>
          <a:xfrm>
            <a:off x="304800" y="24257"/>
            <a:ext cx="2997200" cy="2717800"/>
          </a:xfrm>
          <a:prstGeom prst="rect">
            <a:avLst/>
          </a:prstGeom>
        </p:spPr>
      </p:pic>
    </p:spTree>
    <p:extLst>
      <p:ext uri="{BB962C8B-B14F-4D97-AF65-F5344CB8AC3E}">
        <p14:creationId xmlns:p14="http://schemas.microsoft.com/office/powerpoint/2010/main" val="18096841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Complete The Following Worksheets</a:t>
            </a:r>
            <a:endParaRPr lang="en-US" dirty="0"/>
          </a:p>
        </p:txBody>
      </p:sp>
      <p:sp>
        <p:nvSpPr>
          <p:cNvPr id="3" name="Content Placeholder 2"/>
          <p:cNvSpPr>
            <a:spLocks noGrp="1"/>
          </p:cNvSpPr>
          <p:nvPr>
            <p:ph idx="1"/>
          </p:nvPr>
        </p:nvSpPr>
        <p:spPr/>
        <p:txBody>
          <a:bodyPr/>
          <a:lstStyle/>
          <a:p>
            <a:pPr marL="0" indent="0" algn="ctr">
              <a:buNone/>
            </a:pPr>
            <a:r>
              <a:rPr lang="en-US" dirty="0" smtClean="0"/>
              <a:t>Stacy’s Story Worksheets </a:t>
            </a:r>
          </a:p>
          <a:p>
            <a:pPr marL="0" indent="0" algn="ctr">
              <a:buNone/>
            </a:pPr>
            <a:r>
              <a:rPr lang="en-US" dirty="0" smtClean="0"/>
              <a:t>This file is on the WIKI for downloading</a:t>
            </a:r>
          </a:p>
          <a:p>
            <a:pPr marL="0" indent="0" algn="ctr">
              <a:buNone/>
            </a:pPr>
            <a:r>
              <a:rPr lang="en-US" dirty="0" smtClean="0">
                <a:hlinkClick r:id="rId2"/>
              </a:rPr>
              <a:t>http://pambrowncorninghighschool.pbworks.com/w/file/68468188/Stacey%27s%20story%20discussion%20handout.docx</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solidFill>
                  <a:srgbClr val="0070C0"/>
                </a:solidFill>
              </a:rPr>
              <a:t>Stacey’s Story</a:t>
            </a:r>
            <a:endParaRPr lang="en-US" b="1" dirty="0">
              <a:solidFill>
                <a:srgbClr val="0070C0"/>
              </a:solidFill>
            </a:endParaRPr>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US" sz="2400" dirty="0" smtClean="0">
                <a:solidFill>
                  <a:srgbClr val="FF0000"/>
                </a:solidFill>
              </a:rPr>
              <a:t>Why did the girls start to harass and threaten Stacey in the first place?</a:t>
            </a:r>
          </a:p>
          <a:p>
            <a:pPr marL="0" indent="0">
              <a:buNone/>
            </a:pPr>
            <a:endParaRPr lang="en-US" sz="2400" dirty="0" smtClean="0">
              <a:solidFill>
                <a:srgbClr val="FF0000"/>
              </a:solidFill>
            </a:endParaRPr>
          </a:p>
          <a:p>
            <a:r>
              <a:rPr lang="en-US" sz="2400" dirty="0" smtClean="0">
                <a:solidFill>
                  <a:srgbClr val="00B0F0"/>
                </a:solidFill>
              </a:rPr>
              <a:t>When do you think the girls ‘behavior’ crossed the line?</a:t>
            </a:r>
          </a:p>
          <a:p>
            <a:pPr marL="0" indent="0">
              <a:buNone/>
            </a:pPr>
            <a:endParaRPr lang="en-US" sz="2400" dirty="0" smtClean="0">
              <a:solidFill>
                <a:srgbClr val="00B0F0"/>
              </a:solidFill>
            </a:endParaRPr>
          </a:p>
          <a:p>
            <a:r>
              <a:rPr lang="en-US" sz="2400" dirty="0" smtClean="0">
                <a:solidFill>
                  <a:srgbClr val="00B050"/>
                </a:solidFill>
              </a:rPr>
              <a:t>Stacey says “People talk really big, when there’s, like, miles between you.”  What do you think she means by this statement?</a:t>
            </a:r>
          </a:p>
          <a:p>
            <a:pPr marL="0" indent="0">
              <a:buNone/>
            </a:pPr>
            <a:endParaRPr lang="en-US" sz="2400" dirty="0" smtClean="0">
              <a:solidFill>
                <a:srgbClr val="00B050"/>
              </a:solidFill>
            </a:endParaRPr>
          </a:p>
          <a:p>
            <a:r>
              <a:rPr lang="en-US" sz="2400" dirty="0" smtClean="0">
                <a:solidFill>
                  <a:schemeClr val="tx2">
                    <a:lumMod val="75000"/>
                  </a:schemeClr>
                </a:solidFill>
              </a:rPr>
              <a:t>In what ways might the online context make the situation worse than if the bully had harassed Stacey offline?</a:t>
            </a:r>
          </a:p>
          <a:p>
            <a:pPr marL="0" indent="0">
              <a:buNone/>
            </a:pPr>
            <a:endParaRPr lang="en-US" sz="2400" dirty="0" smtClean="0">
              <a:solidFill>
                <a:schemeClr val="tx2">
                  <a:lumMod val="75000"/>
                </a:schemeClr>
              </a:solidFill>
            </a:endParaRPr>
          </a:p>
          <a:p>
            <a:r>
              <a:rPr lang="en-US" sz="2400" dirty="0" smtClean="0">
                <a:solidFill>
                  <a:schemeClr val="accent2">
                    <a:lumMod val="75000"/>
                  </a:schemeClr>
                </a:solidFill>
              </a:rPr>
              <a:t>Stacey’s Mom says that Stacey should call the school and report the incidents.  Stacey responds that it would “just make it worse.”  Do you think this is true?  Why or why not?</a:t>
            </a:r>
          </a:p>
          <a:p>
            <a:pPr marL="0" indent="0">
              <a:buNone/>
            </a:pPr>
            <a:r>
              <a:rPr lang="en-US" sz="1100" dirty="0"/>
              <a:t> </a:t>
            </a:r>
            <a:r>
              <a:rPr lang="en-US" sz="1100" dirty="0" smtClean="0"/>
              <a:t>                                                                                                                                                                                                                                           </a:t>
            </a:r>
          </a:p>
          <a:p>
            <a:pPr marL="0" indent="0">
              <a:buNone/>
            </a:pPr>
            <a:endParaRPr lang="en-US" sz="1100" dirty="0"/>
          </a:p>
          <a:p>
            <a:pPr marL="0" indent="0">
              <a:buNone/>
            </a:pPr>
            <a:r>
              <a:rPr lang="en-US" sz="1100" smtClean="0"/>
              <a:t>                                                                                                                                                                                                                                           www.commonsense.org</a:t>
            </a:r>
            <a:endParaRPr lang="en-US" sz="1100" dirty="0"/>
          </a:p>
        </p:txBody>
      </p:sp>
    </p:spTree>
    <p:extLst>
      <p:ext uri="{BB962C8B-B14F-4D97-AF65-F5344CB8AC3E}">
        <p14:creationId xmlns:p14="http://schemas.microsoft.com/office/powerpoint/2010/main" val="21122188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heel(1)">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smtClean="0">
                <a:latin typeface="Baskerville Old Face" pitchFamily="18" charset="0"/>
              </a:rPr>
              <a:t>Election Sabotage Case Study</a:t>
            </a:r>
            <a:endParaRPr lang="en-US" dirty="0">
              <a:latin typeface="Baskerville Old Face" pitchFamily="18" charset="0"/>
            </a:endParaRPr>
          </a:p>
        </p:txBody>
      </p:sp>
      <p:sp>
        <p:nvSpPr>
          <p:cNvPr id="3" name="Content Placeholder 2"/>
          <p:cNvSpPr>
            <a:spLocks noGrp="1"/>
          </p:cNvSpPr>
          <p:nvPr>
            <p:ph idx="1"/>
          </p:nvPr>
        </p:nvSpPr>
        <p:spPr>
          <a:xfrm>
            <a:off x="152400" y="914400"/>
            <a:ext cx="8915400" cy="5867400"/>
          </a:xfrm>
        </p:spPr>
        <p:txBody>
          <a:bodyPr>
            <a:normAutofit lnSpcReduction="10000"/>
          </a:bodyPr>
          <a:lstStyle/>
          <a:p>
            <a:pPr marL="0" indent="0">
              <a:buNone/>
            </a:pPr>
            <a:r>
              <a:rPr lang="en-US" dirty="0" smtClean="0"/>
              <a:t>Tanya is pretty popular.  She is running for class president.  The election is a week away, and Tanya is neck and neck with Sara.  Sara’s friends decide to sabotage Tanya.  They create a fake social network page for Tanya.  They use a photo of Tanya for her profile picture, and for her interests, they write: “partying, making fun of anything ASIAN, loving myself.”  Most of the students at the school are Asian, and rumors start to spread that Tanya is a racist.  As election day nears, Sara’s friends start to flame Tanya with texts that say things like “racist” almost every hour.</a:t>
            </a:r>
          </a:p>
          <a:p>
            <a:pPr marL="0" indent="0">
              <a:buNone/>
            </a:pPr>
            <a:r>
              <a:rPr lang="en-US" sz="1100" dirty="0" smtClean="0"/>
              <a:t>                                                                                                                                                                                                                                     www.commonsense.org</a:t>
            </a:r>
            <a:endParaRPr lang="en-US" sz="1100" dirty="0"/>
          </a:p>
        </p:txBody>
      </p:sp>
    </p:spTree>
    <p:extLst>
      <p:ext uri="{BB962C8B-B14F-4D97-AF65-F5344CB8AC3E}">
        <p14:creationId xmlns:p14="http://schemas.microsoft.com/office/powerpoint/2010/main" val="38267435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askerville Old Face" pitchFamily="18" charset="0"/>
              </a:rPr>
              <a:t>Complete worksheets</a:t>
            </a:r>
            <a:endParaRPr lang="en-US" dirty="0">
              <a:latin typeface="Baskerville Old Face" pitchFamily="18" charset="0"/>
            </a:endParaRPr>
          </a:p>
        </p:txBody>
      </p:sp>
      <p:sp>
        <p:nvSpPr>
          <p:cNvPr id="3" name="Content Placeholder 2"/>
          <p:cNvSpPr>
            <a:spLocks noGrp="1"/>
          </p:cNvSpPr>
          <p:nvPr>
            <p:ph idx="1"/>
          </p:nvPr>
        </p:nvSpPr>
        <p:spPr/>
        <p:txBody>
          <a:bodyPr/>
          <a:lstStyle/>
          <a:p>
            <a:pPr marL="0" indent="0">
              <a:buNone/>
            </a:pPr>
            <a:r>
              <a:rPr lang="en-US" dirty="0" smtClean="0"/>
              <a:t>Students gather in groups to work on the worksheet found on the WIKI at the following site:</a:t>
            </a:r>
          </a:p>
          <a:p>
            <a:pPr marL="0" indent="0">
              <a:buNone/>
            </a:pPr>
            <a:r>
              <a:rPr lang="en-US" dirty="0" smtClean="0">
                <a:hlinkClick r:id="rId2"/>
              </a:rPr>
              <a:t>http://pambrowncorninghighschool.pbworks.com/w/file/68468213/Election%20Sabotage%20handout.docx</a:t>
            </a:r>
            <a:endParaRPr lang="en-US" dirty="0" smtClean="0"/>
          </a:p>
          <a:p>
            <a:pPr marL="0" indent="0">
              <a:buNone/>
            </a:pPr>
            <a:endParaRPr lang="en-US" dirty="0"/>
          </a:p>
        </p:txBody>
      </p:sp>
      <p:pic>
        <p:nvPicPr>
          <p:cNvPr id="4" name="Picture 3"/>
          <p:cNvPicPr>
            <a:picLocks noChangeAspect="1"/>
          </p:cNvPicPr>
          <p:nvPr/>
        </p:nvPicPr>
        <p:blipFill>
          <a:blip r:embed="rId3"/>
          <a:stretch>
            <a:fillRect/>
          </a:stretch>
        </p:blipFill>
        <p:spPr>
          <a:xfrm>
            <a:off x="4876800" y="4694998"/>
            <a:ext cx="3810000" cy="2133600"/>
          </a:xfrm>
          <a:prstGeom prst="rect">
            <a:avLst/>
          </a:prstGeom>
        </p:spPr>
      </p:pic>
    </p:spTree>
    <p:extLst>
      <p:ext uri="{BB962C8B-B14F-4D97-AF65-F5344CB8AC3E}">
        <p14:creationId xmlns:p14="http://schemas.microsoft.com/office/powerpoint/2010/main" val="10261668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Baskerville Old Face" pitchFamily="18" charset="0"/>
              </a:rPr>
              <a:t>Election Sabotage Handout</a:t>
            </a:r>
            <a:endParaRPr lang="en-US" dirty="0">
              <a:latin typeface="Baskerville Old Face" pitchFamily="18" charset="0"/>
            </a:endParaRPr>
          </a:p>
        </p:txBody>
      </p:sp>
      <p:sp>
        <p:nvSpPr>
          <p:cNvPr id="3" name="Content Placeholder 2"/>
          <p:cNvSpPr>
            <a:spLocks noGrp="1"/>
          </p:cNvSpPr>
          <p:nvPr>
            <p:ph idx="1"/>
          </p:nvPr>
        </p:nvSpPr>
        <p:spPr>
          <a:xfrm>
            <a:off x="76200" y="1066800"/>
            <a:ext cx="8991600" cy="5715000"/>
          </a:xfrm>
        </p:spPr>
        <p:txBody>
          <a:bodyPr>
            <a:normAutofit/>
          </a:bodyPr>
          <a:lstStyle/>
          <a:p>
            <a:r>
              <a:rPr lang="en-US" sz="2400" dirty="0" smtClean="0">
                <a:solidFill>
                  <a:srgbClr val="FF0000"/>
                </a:solidFill>
              </a:rPr>
              <a:t>What forms of cyberbullying did Sara’s friends use on Tanya?  What is your evidence?</a:t>
            </a:r>
          </a:p>
          <a:p>
            <a:r>
              <a:rPr lang="en-US" sz="2400" dirty="0" smtClean="0">
                <a:solidFill>
                  <a:schemeClr val="tx2">
                    <a:lumMod val="60000"/>
                    <a:lumOff val="40000"/>
                  </a:schemeClr>
                </a:solidFill>
              </a:rPr>
              <a:t>Do you think there is ever a good reason for impersonating </a:t>
            </a:r>
            <a:r>
              <a:rPr lang="en-US" sz="2400" dirty="0" err="1" smtClean="0">
                <a:solidFill>
                  <a:schemeClr val="tx2">
                    <a:lumMod val="60000"/>
                    <a:lumOff val="40000"/>
                  </a:schemeClr>
                </a:solidFill>
              </a:rPr>
              <a:t>somone</a:t>
            </a:r>
            <a:r>
              <a:rPr lang="en-US" sz="2400" dirty="0" smtClean="0">
                <a:solidFill>
                  <a:schemeClr val="tx2">
                    <a:lumMod val="60000"/>
                    <a:lumOff val="40000"/>
                  </a:schemeClr>
                </a:solidFill>
              </a:rPr>
              <a:t> else online or creating a profile about them?</a:t>
            </a:r>
          </a:p>
          <a:p>
            <a:r>
              <a:rPr lang="en-US" sz="2400" dirty="0" smtClean="0">
                <a:solidFill>
                  <a:srgbClr val="00B050"/>
                </a:solidFill>
              </a:rPr>
              <a:t>Do you think Sara knew what her friends were doing?  What is Sara’s responsibility in this?</a:t>
            </a:r>
          </a:p>
          <a:p>
            <a:r>
              <a:rPr lang="en-US" sz="2400" dirty="0" smtClean="0">
                <a:solidFill>
                  <a:srgbClr val="7030A0"/>
                </a:solidFill>
              </a:rPr>
              <a:t>What do you think the consequences should be for Sara and her friends if the school finds out?</a:t>
            </a:r>
          </a:p>
          <a:p>
            <a:r>
              <a:rPr lang="en-US" sz="2400" dirty="0" smtClean="0">
                <a:solidFill>
                  <a:schemeClr val="accent6">
                    <a:lumMod val="75000"/>
                  </a:schemeClr>
                </a:solidFill>
              </a:rPr>
              <a:t>If you found out about what happened, would this be a reason not to vote for Sara?</a:t>
            </a:r>
          </a:p>
          <a:p>
            <a:r>
              <a:rPr lang="en-US" sz="2400" dirty="0" smtClean="0">
                <a:solidFill>
                  <a:schemeClr val="accent5">
                    <a:lumMod val="50000"/>
                  </a:schemeClr>
                </a:solidFill>
              </a:rPr>
              <a:t>Have you ever been a part of, or heard of, a situation similar to this?  If so, share the story with the group without using names and details.</a:t>
            </a:r>
            <a:r>
              <a:rPr lang="en-US" sz="1050" dirty="0" smtClean="0"/>
              <a:t> </a:t>
            </a:r>
          </a:p>
          <a:p>
            <a:pPr marL="0" indent="0">
              <a:buNone/>
            </a:pPr>
            <a:r>
              <a:rPr lang="en-US" sz="1050" dirty="0"/>
              <a:t> </a:t>
            </a:r>
            <a:r>
              <a:rPr lang="en-US" sz="1050" dirty="0" smtClean="0"/>
              <a:t>                                                                                                                                                                                                                                                    www.commonsense.org</a:t>
            </a:r>
            <a:endParaRPr lang="en-US" sz="1050" dirty="0"/>
          </a:p>
        </p:txBody>
      </p:sp>
    </p:spTree>
    <p:extLst>
      <p:ext uri="{BB962C8B-B14F-4D97-AF65-F5344CB8AC3E}">
        <p14:creationId xmlns:p14="http://schemas.microsoft.com/office/powerpoint/2010/main" val="33398481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latin typeface="Baskerville Old Face" pitchFamily="18" charset="0"/>
              </a:rPr>
              <a:t>Review</a:t>
            </a:r>
            <a:endParaRPr lang="en-US" dirty="0">
              <a:latin typeface="Baskerville Old Face" pitchFamily="18" charset="0"/>
            </a:endParaRPr>
          </a:p>
        </p:txBody>
      </p:sp>
      <p:sp>
        <p:nvSpPr>
          <p:cNvPr id="3" name="Content Placeholder 2"/>
          <p:cNvSpPr>
            <a:spLocks noGrp="1"/>
          </p:cNvSpPr>
          <p:nvPr>
            <p:ph idx="1"/>
          </p:nvPr>
        </p:nvSpPr>
        <p:spPr>
          <a:xfrm>
            <a:off x="152400" y="1143000"/>
            <a:ext cx="8915400" cy="5562600"/>
          </a:xfrm>
        </p:spPr>
        <p:txBody>
          <a:bodyPr>
            <a:normAutofit lnSpcReduction="10000"/>
          </a:bodyPr>
          <a:lstStyle/>
          <a:p>
            <a:r>
              <a:rPr lang="en-US" dirty="0" smtClean="0"/>
              <a:t>Cyberbullying can make you feel angry, frustrated, sad, or fearful, especially when you don’t know who is sending the harassing messages.  It can be hard to judge someone’s intentions online.  No matter how the message is sent, words used with the intention of hurting someone are taken very seriously by schools, parents, and even the police.  You should tell trusted adults if you observe cyberbullying and it must be reported to the school, parents or other trusted adults when someone has threatened to hurt someone else.</a:t>
            </a:r>
          </a:p>
          <a:p>
            <a:pPr marL="0" indent="0">
              <a:buNone/>
            </a:pPr>
            <a:endParaRPr lang="en-US" sz="1050" dirty="0" smtClean="0"/>
          </a:p>
          <a:p>
            <a:pPr marL="0" indent="0">
              <a:buNone/>
            </a:pPr>
            <a:r>
              <a:rPr lang="en-US" sz="1050" dirty="0"/>
              <a:t> </a:t>
            </a:r>
            <a:r>
              <a:rPr lang="en-US" sz="1050" dirty="0" smtClean="0"/>
              <a:t>                                                                                                                                                                                                                                                    www.commonsense.org</a:t>
            </a:r>
          </a:p>
        </p:txBody>
      </p:sp>
    </p:spTree>
    <p:extLst>
      <p:ext uri="{BB962C8B-B14F-4D97-AF65-F5344CB8AC3E}">
        <p14:creationId xmlns:p14="http://schemas.microsoft.com/office/powerpoint/2010/main" val="12908279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477962"/>
          </a:xfrm>
        </p:spPr>
        <p:txBody>
          <a:bodyPr>
            <a:normAutofit/>
          </a:bodyPr>
          <a:lstStyle/>
          <a:p>
            <a:r>
              <a:rPr lang="en-US" dirty="0" smtClean="0">
                <a:latin typeface="Baskerville Old Face" pitchFamily="18" charset="0"/>
              </a:rPr>
              <a:t>What are some of the different forms of Cyberbullying?</a:t>
            </a:r>
            <a:endParaRPr lang="en-US" dirty="0">
              <a:latin typeface="Baskerville Old Face" pitchFamily="18" charset="0"/>
            </a:endParaRPr>
          </a:p>
        </p:txBody>
      </p:sp>
      <p:sp>
        <p:nvSpPr>
          <p:cNvPr id="3" name="Content Placeholder 2"/>
          <p:cNvSpPr>
            <a:spLocks noGrp="1"/>
          </p:cNvSpPr>
          <p:nvPr>
            <p:ph idx="1"/>
          </p:nvPr>
        </p:nvSpPr>
        <p:spPr>
          <a:xfrm>
            <a:off x="152400" y="1981200"/>
            <a:ext cx="8991600" cy="4648200"/>
          </a:xfrm>
        </p:spPr>
        <p:txBody>
          <a:bodyPr>
            <a:normAutofit/>
          </a:bodyPr>
          <a:lstStyle/>
          <a:p>
            <a:r>
              <a:rPr lang="en-US" dirty="0" smtClean="0">
                <a:solidFill>
                  <a:srgbClr val="FF0000"/>
                </a:solidFill>
              </a:rPr>
              <a:t>Harassment, which feels virtually impossible to escape.</a:t>
            </a:r>
          </a:p>
          <a:p>
            <a:r>
              <a:rPr lang="en-US" dirty="0" smtClean="0">
                <a:solidFill>
                  <a:schemeClr val="tx2">
                    <a:lumMod val="75000"/>
                  </a:schemeClr>
                </a:solidFill>
              </a:rPr>
              <a:t>Deception, because it is dishonest to impersonate someone else, and it can damage their reputation.</a:t>
            </a:r>
          </a:p>
          <a:p>
            <a:r>
              <a:rPr lang="en-US" dirty="0" smtClean="0">
                <a:solidFill>
                  <a:srgbClr val="00B050"/>
                </a:solidFill>
              </a:rPr>
              <a:t>Flaming, because of extreme and cruel language.</a:t>
            </a:r>
          </a:p>
          <a:p>
            <a:r>
              <a:rPr lang="en-US" dirty="0" smtClean="0">
                <a:solidFill>
                  <a:srgbClr val="7030A0"/>
                </a:solidFill>
              </a:rPr>
              <a:t>Hate Speech, which is discriminatory, and very damaging to someone’s reputation.</a:t>
            </a:r>
          </a:p>
          <a:p>
            <a:pPr marL="0" indent="0">
              <a:buNone/>
            </a:pPr>
            <a:r>
              <a:rPr lang="en-US" sz="1050" dirty="0" smtClean="0"/>
              <a:t>                                                                                                                                                                                                                                                      www.commonsense.org</a:t>
            </a:r>
            <a:endParaRPr lang="en-US" sz="1050" dirty="0"/>
          </a:p>
        </p:txBody>
      </p:sp>
    </p:spTree>
    <p:extLst>
      <p:ext uri="{BB962C8B-B14F-4D97-AF65-F5344CB8AC3E}">
        <p14:creationId xmlns:p14="http://schemas.microsoft.com/office/powerpoint/2010/main" val="3611369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itchFamily="18" charset="0"/>
              </a:rPr>
              <a:t>Wrap up</a:t>
            </a:r>
            <a:endParaRPr lang="en-US" dirty="0">
              <a:latin typeface="Baskerville Old Face" pitchFamily="18" charset="0"/>
            </a:endParaRPr>
          </a:p>
        </p:txBody>
      </p:sp>
      <p:sp>
        <p:nvSpPr>
          <p:cNvPr id="3" name="Content Placeholder 2"/>
          <p:cNvSpPr>
            <a:spLocks noGrp="1"/>
          </p:cNvSpPr>
          <p:nvPr>
            <p:ph idx="1"/>
          </p:nvPr>
        </p:nvSpPr>
        <p:spPr>
          <a:xfrm>
            <a:off x="457200" y="1600200"/>
            <a:ext cx="8229600" cy="5029200"/>
          </a:xfrm>
        </p:spPr>
        <p:txBody>
          <a:bodyPr/>
          <a:lstStyle/>
          <a:p>
            <a:r>
              <a:rPr lang="en-US" dirty="0" smtClean="0"/>
              <a:t>What does it feel like when a teasing situation “crosses the line” from harmless to harmful?</a:t>
            </a:r>
          </a:p>
          <a:p>
            <a:endParaRPr lang="en-US" dirty="0"/>
          </a:p>
          <a:p>
            <a:r>
              <a:rPr lang="en-US" dirty="0" smtClean="0"/>
              <a:t>What are some different forms of cyberbullying?</a:t>
            </a:r>
          </a:p>
          <a:p>
            <a:endParaRPr lang="en-US" dirty="0"/>
          </a:p>
          <a:p>
            <a:r>
              <a:rPr lang="en-US" dirty="0" smtClean="0"/>
              <a:t>What advice would you give to someone who feels cyberbullying?</a:t>
            </a:r>
          </a:p>
          <a:p>
            <a:pPr marL="0" indent="0">
              <a:buNone/>
            </a:pPr>
            <a:r>
              <a:rPr lang="en-US" sz="1050" dirty="0" smtClean="0"/>
              <a:t>                                                                                                                                                                                                                             www.commonsense.org</a:t>
            </a:r>
            <a:endParaRPr lang="en-US" sz="1050" dirty="0"/>
          </a:p>
        </p:txBody>
      </p:sp>
    </p:spTree>
    <p:extLst>
      <p:ext uri="{BB962C8B-B14F-4D97-AF65-F5344CB8AC3E}">
        <p14:creationId xmlns:p14="http://schemas.microsoft.com/office/powerpoint/2010/main" val="4044300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itchFamily="18" charset="0"/>
              </a:rPr>
              <a:t>What is Cyberbullying?</a:t>
            </a:r>
            <a:endParaRPr lang="en-US" dirty="0">
              <a:latin typeface="Baskerville Old Face" pitchFamily="18" charset="0"/>
            </a:endParaRPr>
          </a:p>
        </p:txBody>
      </p:sp>
      <p:sp>
        <p:nvSpPr>
          <p:cNvPr id="3" name="Content Placeholder 2"/>
          <p:cNvSpPr>
            <a:spLocks noGrp="1"/>
          </p:cNvSpPr>
          <p:nvPr>
            <p:ph idx="1"/>
          </p:nvPr>
        </p:nvSpPr>
        <p:spPr>
          <a:xfrm>
            <a:off x="457200" y="1371600"/>
            <a:ext cx="8229600" cy="5029200"/>
          </a:xfrm>
        </p:spPr>
        <p:txBody>
          <a:bodyPr>
            <a:normAutofit fontScale="85000" lnSpcReduction="10000"/>
          </a:bodyPr>
          <a:lstStyle/>
          <a:p>
            <a:r>
              <a:rPr lang="en-US" dirty="0">
                <a:solidFill>
                  <a:srgbClr val="FF0000"/>
                </a:solidFill>
              </a:rPr>
              <a:t>T</a:t>
            </a:r>
            <a:r>
              <a:rPr lang="en-US" dirty="0" smtClean="0">
                <a:solidFill>
                  <a:srgbClr val="FF0000"/>
                </a:solidFill>
              </a:rPr>
              <a:t>he electronic posting of mean-spirited messages about a person (as a student) often done anonymously.</a:t>
            </a:r>
            <a:r>
              <a:rPr lang="en-US" sz="1200" dirty="0" smtClean="0">
                <a:solidFill>
                  <a:srgbClr val="FF0000"/>
                </a:solidFill>
              </a:rPr>
              <a:t>                                                                                                                                                                                    </a:t>
            </a:r>
          </a:p>
          <a:p>
            <a:pPr marL="0" indent="0">
              <a:buNone/>
            </a:pPr>
            <a:r>
              <a:rPr lang="en-US" sz="1200" dirty="0">
                <a:solidFill>
                  <a:srgbClr val="FF0000"/>
                </a:solidFill>
              </a:rPr>
              <a:t> </a:t>
            </a:r>
            <a:r>
              <a:rPr lang="en-US" sz="1200" dirty="0" smtClean="0">
                <a:solidFill>
                  <a:srgbClr val="FF0000"/>
                </a:solidFill>
              </a:rPr>
              <a:t>                                                                                                                                                                                 www.merriam-webster.com/dictionary/cyberbullying</a:t>
            </a:r>
          </a:p>
          <a:p>
            <a:endParaRPr lang="en-US" dirty="0" smtClean="0"/>
          </a:p>
          <a:p>
            <a:r>
              <a:rPr lang="en-US" dirty="0" smtClean="0">
                <a:solidFill>
                  <a:schemeClr val="tx2">
                    <a:lumMod val="50000"/>
                  </a:schemeClr>
                </a:solidFill>
              </a:rPr>
              <a:t>The use of the Internet and related technologies to harm other people, in a deliberate, repeated, and hostile manner.</a:t>
            </a:r>
          </a:p>
          <a:p>
            <a:pPr marL="0" indent="0">
              <a:buNone/>
            </a:pPr>
            <a:r>
              <a:rPr lang="en-US" sz="1200" dirty="0" smtClean="0">
                <a:solidFill>
                  <a:schemeClr val="tx2">
                    <a:lumMod val="50000"/>
                  </a:schemeClr>
                </a:solidFill>
              </a:rPr>
              <a:t>                                                                                                                                                                                                                  en.wikipedia.org/wiki/Cyber-bullying</a:t>
            </a:r>
          </a:p>
          <a:p>
            <a:endParaRPr lang="en-US" dirty="0" smtClean="0"/>
          </a:p>
          <a:p>
            <a:r>
              <a:rPr lang="en-US" dirty="0">
                <a:solidFill>
                  <a:srgbClr val="7030A0"/>
                </a:solidFill>
              </a:rPr>
              <a:t>T</a:t>
            </a:r>
            <a:r>
              <a:rPr lang="en-US" dirty="0" smtClean="0">
                <a:solidFill>
                  <a:srgbClr val="7030A0"/>
                </a:solidFill>
              </a:rPr>
              <a:t>he use of cell phones, instant messaging, e-mail, chat rooms or social networking sites such as Facebook and Twitter to harass, threaten or intimidate someone.</a:t>
            </a:r>
          </a:p>
          <a:p>
            <a:pPr marL="0" indent="0">
              <a:buNone/>
            </a:pPr>
            <a:r>
              <a:rPr lang="en-US" sz="1200" dirty="0" smtClean="0">
                <a:solidFill>
                  <a:srgbClr val="7030A0"/>
                </a:solidFill>
              </a:rPr>
              <a:t>                                                                                                                                                                                                  whatis.techtarget.com/definition/</a:t>
            </a:r>
            <a:r>
              <a:rPr lang="en-US" sz="1200" dirty="0" err="1" smtClean="0">
                <a:solidFill>
                  <a:srgbClr val="7030A0"/>
                </a:solidFill>
              </a:rPr>
              <a:t>cyberbullying</a:t>
            </a:r>
            <a:endParaRPr lang="en-US" sz="1200" dirty="0">
              <a:solidFill>
                <a:srgbClr val="7030A0"/>
              </a:solidFill>
            </a:endParaRPr>
          </a:p>
        </p:txBody>
      </p:sp>
    </p:spTree>
    <p:extLst>
      <p:ext uri="{BB962C8B-B14F-4D97-AF65-F5344CB8AC3E}">
        <p14:creationId xmlns:p14="http://schemas.microsoft.com/office/powerpoint/2010/main" val="28796613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Vertical)">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410200" y="4531368"/>
            <a:ext cx="3530600" cy="2298700"/>
          </a:xfrm>
          <a:prstGeom prst="rect">
            <a:avLst/>
          </a:prstGeom>
        </p:spPr>
      </p:pic>
      <p:sp>
        <p:nvSpPr>
          <p:cNvPr id="2" name="Title 1"/>
          <p:cNvSpPr>
            <a:spLocks noGrp="1"/>
          </p:cNvSpPr>
          <p:nvPr>
            <p:ph type="title"/>
          </p:nvPr>
        </p:nvSpPr>
        <p:spPr>
          <a:xfrm>
            <a:off x="457200" y="274638"/>
            <a:ext cx="8229600" cy="2087562"/>
          </a:xfrm>
        </p:spPr>
        <p:txBody>
          <a:bodyPr>
            <a:noAutofit/>
          </a:bodyPr>
          <a:lstStyle/>
          <a:p>
            <a:r>
              <a:rPr lang="en-US" dirty="0" smtClean="0">
                <a:latin typeface="Baskerville Old Face" pitchFamily="18" charset="0"/>
              </a:rPr>
              <a:t>What are some of the ways that you and your friends tease each other online for fun?</a:t>
            </a:r>
            <a:endParaRPr lang="en-US" dirty="0">
              <a:latin typeface="Baskerville Old Face" pitchFamily="18" charset="0"/>
            </a:endParaRPr>
          </a:p>
        </p:txBody>
      </p:sp>
      <p:sp>
        <p:nvSpPr>
          <p:cNvPr id="3" name="Content Placeholder 2"/>
          <p:cNvSpPr>
            <a:spLocks noGrp="1"/>
          </p:cNvSpPr>
          <p:nvPr>
            <p:ph idx="1"/>
          </p:nvPr>
        </p:nvSpPr>
        <p:spPr>
          <a:xfrm>
            <a:off x="457200" y="3124200"/>
            <a:ext cx="8229600" cy="3001963"/>
          </a:xfrm>
        </p:spPr>
        <p:txBody>
          <a:bodyPr>
            <a:normAutofit lnSpcReduction="10000"/>
          </a:bodyPr>
          <a:lstStyle/>
          <a:p>
            <a:r>
              <a:rPr lang="en-US" sz="4000" dirty="0" smtClean="0">
                <a:solidFill>
                  <a:srgbClr val="FF0000"/>
                </a:solidFill>
              </a:rPr>
              <a:t>Send jokes back and forth</a:t>
            </a:r>
          </a:p>
          <a:p>
            <a:r>
              <a:rPr lang="en-US" sz="4000" dirty="0" smtClean="0">
                <a:solidFill>
                  <a:srgbClr val="FF0000"/>
                </a:solidFill>
              </a:rPr>
              <a:t>Alter photos of one another, but in a goofy way, not a mean way</a:t>
            </a:r>
          </a:p>
          <a:p>
            <a:pPr marL="0" indent="0">
              <a:buNone/>
            </a:pPr>
            <a:endParaRPr lang="en-US" sz="1000" dirty="0" smtClean="0">
              <a:solidFill>
                <a:srgbClr val="FF0000"/>
              </a:solidFill>
            </a:endParaRPr>
          </a:p>
          <a:p>
            <a:pPr marL="0" indent="0">
              <a:buNone/>
            </a:pPr>
            <a:endParaRPr lang="en-US" sz="1000" dirty="0">
              <a:solidFill>
                <a:srgbClr val="FF0000"/>
              </a:solidFill>
            </a:endParaRPr>
          </a:p>
          <a:p>
            <a:pPr marL="0" indent="0">
              <a:buNone/>
            </a:pPr>
            <a:endParaRPr lang="en-US" sz="1000" dirty="0" smtClean="0">
              <a:solidFill>
                <a:srgbClr val="002060"/>
              </a:solidFill>
            </a:endParaRPr>
          </a:p>
          <a:p>
            <a:pPr marL="0" indent="0">
              <a:buNone/>
            </a:pPr>
            <a:endParaRPr lang="en-US" sz="1000" dirty="0">
              <a:solidFill>
                <a:srgbClr val="002060"/>
              </a:solidFill>
            </a:endParaRPr>
          </a:p>
          <a:p>
            <a:pPr marL="0" indent="0">
              <a:buNone/>
            </a:pPr>
            <a:r>
              <a:rPr lang="en-US" sz="1000" dirty="0" smtClean="0">
                <a:solidFill>
                  <a:srgbClr val="002060"/>
                </a:solidFill>
              </a:rPr>
              <a:t>                                                                                                                                                                                                                                             www.commonsense.org</a:t>
            </a:r>
            <a:endParaRPr lang="en-US" sz="1000" dirty="0">
              <a:solidFill>
                <a:srgbClr val="002060"/>
              </a:solidFill>
            </a:endParaRPr>
          </a:p>
        </p:txBody>
      </p:sp>
    </p:spTree>
    <p:extLst>
      <p:ext uri="{BB962C8B-B14F-4D97-AF65-F5344CB8AC3E}">
        <p14:creationId xmlns:p14="http://schemas.microsoft.com/office/powerpoint/2010/main" val="26191791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73362"/>
          </a:xfrm>
        </p:spPr>
        <p:txBody>
          <a:bodyPr>
            <a:normAutofit/>
          </a:bodyPr>
          <a:lstStyle/>
          <a:p>
            <a:r>
              <a:rPr lang="en-US" sz="4000" dirty="0" smtClean="0">
                <a:latin typeface="Baskerville Old Face" pitchFamily="18" charset="0"/>
              </a:rPr>
              <a:t>What are signs that online teasing has moved from being harmless to crossing the line?  How might if feel?</a:t>
            </a:r>
            <a:endParaRPr lang="en-US" sz="4000" dirty="0">
              <a:latin typeface="Baskerville Old Face" pitchFamily="18" charset="0"/>
            </a:endParaRPr>
          </a:p>
        </p:txBody>
      </p:sp>
      <p:sp>
        <p:nvSpPr>
          <p:cNvPr id="3" name="Content Placeholder 2"/>
          <p:cNvSpPr>
            <a:spLocks noGrp="1"/>
          </p:cNvSpPr>
          <p:nvPr>
            <p:ph idx="1"/>
          </p:nvPr>
        </p:nvSpPr>
        <p:spPr>
          <a:xfrm>
            <a:off x="457200" y="3276600"/>
            <a:ext cx="8229600" cy="2849563"/>
          </a:xfrm>
        </p:spPr>
        <p:txBody>
          <a:bodyPr>
            <a:normAutofit/>
          </a:bodyPr>
          <a:lstStyle/>
          <a:p>
            <a:r>
              <a:rPr lang="en-US" b="1" dirty="0" smtClean="0">
                <a:solidFill>
                  <a:srgbClr val="FF0000"/>
                </a:solidFill>
              </a:rPr>
              <a:t>Statements feel scary, not funny anymore</a:t>
            </a:r>
          </a:p>
          <a:p>
            <a:r>
              <a:rPr lang="en-US" b="1" dirty="0" smtClean="0">
                <a:solidFill>
                  <a:schemeClr val="tx2">
                    <a:lumMod val="60000"/>
                    <a:lumOff val="40000"/>
                  </a:schemeClr>
                </a:solidFill>
              </a:rPr>
              <a:t>You feel helpless</a:t>
            </a:r>
          </a:p>
          <a:p>
            <a:r>
              <a:rPr lang="en-US" b="1" dirty="0" smtClean="0">
                <a:solidFill>
                  <a:schemeClr val="accent2">
                    <a:lumMod val="75000"/>
                  </a:schemeClr>
                </a:solidFill>
              </a:rPr>
              <a:t>You feel like your reputation might suffer</a:t>
            </a:r>
          </a:p>
          <a:p>
            <a:r>
              <a:rPr lang="en-US" b="1" dirty="0" smtClean="0">
                <a:solidFill>
                  <a:srgbClr val="7030A0"/>
                </a:solidFill>
              </a:rPr>
              <a:t>You are worried about your safety</a:t>
            </a:r>
          </a:p>
          <a:p>
            <a:pPr marL="0" indent="0">
              <a:buNone/>
            </a:pPr>
            <a:endParaRPr lang="en-US" sz="1050" b="1" dirty="0" smtClean="0"/>
          </a:p>
          <a:p>
            <a:pPr marL="0" indent="0">
              <a:buNone/>
            </a:pPr>
            <a:r>
              <a:rPr lang="en-US" sz="1050" b="1" dirty="0" smtClean="0"/>
              <a:t>                                                                                                                                                                                                                            www.commonsense.org</a:t>
            </a:r>
            <a:endParaRPr lang="en-US" sz="1050" b="1" dirty="0"/>
          </a:p>
        </p:txBody>
      </p:sp>
    </p:spTree>
    <p:extLst>
      <p:ext uri="{BB962C8B-B14F-4D97-AF65-F5344CB8AC3E}">
        <p14:creationId xmlns:p14="http://schemas.microsoft.com/office/powerpoint/2010/main" val="1209277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normAutofit/>
          </a:bodyPr>
          <a:lstStyle/>
          <a:p>
            <a:r>
              <a:rPr lang="en-US" sz="3200" dirty="0" smtClean="0">
                <a:latin typeface="Baskerville Old Face" pitchFamily="18" charset="0"/>
              </a:rPr>
              <a:t>If the following situations arise, you need to tell a trusted adult (someone who will listen and who you believe will have the skills, desire, authority to help them):</a:t>
            </a:r>
            <a:endParaRPr lang="en-US" sz="3200" dirty="0">
              <a:latin typeface="Baskerville Old Face" pitchFamily="18" charset="0"/>
            </a:endParaRPr>
          </a:p>
        </p:txBody>
      </p:sp>
      <p:sp>
        <p:nvSpPr>
          <p:cNvPr id="3" name="Content Placeholder 2"/>
          <p:cNvSpPr>
            <a:spLocks noGrp="1"/>
          </p:cNvSpPr>
          <p:nvPr>
            <p:ph idx="1"/>
          </p:nvPr>
        </p:nvSpPr>
        <p:spPr>
          <a:xfrm>
            <a:off x="457200" y="2895600"/>
            <a:ext cx="8229600" cy="3657600"/>
          </a:xfrm>
        </p:spPr>
        <p:txBody>
          <a:bodyPr>
            <a:normAutofit/>
          </a:bodyPr>
          <a:lstStyle/>
          <a:p>
            <a:r>
              <a:rPr lang="en-US" sz="2800" b="1" dirty="0" smtClean="0">
                <a:solidFill>
                  <a:srgbClr val="FF0000"/>
                </a:solidFill>
              </a:rPr>
              <a:t>You are being bombarded by messages repeatedly </a:t>
            </a:r>
          </a:p>
          <a:p>
            <a:r>
              <a:rPr lang="en-US" sz="2800" b="1" dirty="0" smtClean="0">
                <a:solidFill>
                  <a:schemeClr val="tx2">
                    <a:lumMod val="75000"/>
                  </a:schemeClr>
                </a:solidFill>
              </a:rPr>
              <a:t>Many kids get involved, making you fell as if you cannot get away</a:t>
            </a:r>
          </a:p>
          <a:p>
            <a:r>
              <a:rPr lang="en-US" sz="2800" b="1" dirty="0" smtClean="0">
                <a:solidFill>
                  <a:srgbClr val="00B050"/>
                </a:solidFill>
              </a:rPr>
              <a:t>Any physical threats are made</a:t>
            </a:r>
          </a:p>
          <a:p>
            <a:r>
              <a:rPr lang="en-US" sz="2800" b="1" dirty="0" smtClean="0">
                <a:solidFill>
                  <a:srgbClr val="7030A0"/>
                </a:solidFill>
              </a:rPr>
              <a:t>People engage in hate speech (a verbal attack targeting someone because of their race, gender, religion, or sexual orientation)</a:t>
            </a:r>
          </a:p>
          <a:p>
            <a:pPr marL="0" indent="0">
              <a:buNone/>
            </a:pPr>
            <a:r>
              <a:rPr lang="en-US" sz="1050" b="1" dirty="0" smtClean="0"/>
              <a:t>                                                                                                                                                                                                                             www.commonsense.org</a:t>
            </a:r>
            <a:endParaRPr lang="en-US" sz="1050" b="1" dirty="0"/>
          </a:p>
        </p:txBody>
      </p:sp>
    </p:spTree>
    <p:extLst>
      <p:ext uri="{BB962C8B-B14F-4D97-AF65-F5344CB8AC3E}">
        <p14:creationId xmlns:p14="http://schemas.microsoft.com/office/powerpoint/2010/main" val="7443734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itchFamily="18" charset="0"/>
              </a:rPr>
              <a:t>Vocab Words</a:t>
            </a:r>
            <a:endParaRPr lang="en-US" dirty="0">
              <a:latin typeface="Baskerville Old Face" pitchFamily="18" charset="0"/>
            </a:endParaRPr>
          </a:p>
        </p:txBody>
      </p:sp>
      <p:sp>
        <p:nvSpPr>
          <p:cNvPr id="3" name="Content Placeholder 2"/>
          <p:cNvSpPr>
            <a:spLocks noGrp="1"/>
          </p:cNvSpPr>
          <p:nvPr>
            <p:ph idx="1"/>
          </p:nvPr>
        </p:nvSpPr>
        <p:spPr>
          <a:xfrm>
            <a:off x="457200" y="1600200"/>
            <a:ext cx="8229600" cy="4800600"/>
          </a:xfrm>
        </p:spPr>
        <p:txBody>
          <a:bodyPr>
            <a:normAutofit/>
          </a:bodyPr>
          <a:lstStyle/>
          <a:p>
            <a:r>
              <a:rPr lang="en-US" b="1" dirty="0" smtClean="0">
                <a:effectLst>
                  <a:outerShdw blurRad="38100" dist="38100" dir="2700000" algn="tl">
                    <a:srgbClr val="000000">
                      <a:alpha val="43137"/>
                    </a:srgbClr>
                  </a:outerShdw>
                </a:effectLst>
              </a:rPr>
              <a:t>Harassing:  </a:t>
            </a:r>
            <a:r>
              <a:rPr lang="en-US" dirty="0" smtClean="0">
                <a:solidFill>
                  <a:srgbClr val="FF0000"/>
                </a:solidFill>
              </a:rPr>
              <a:t>Bombarding someone with messages over digital media.  Repeated contact when it is least expected.</a:t>
            </a:r>
            <a:endParaRPr lang="en-US" dirty="0"/>
          </a:p>
          <a:p>
            <a:pPr marL="0" indent="0">
              <a:buNone/>
            </a:pPr>
            <a:endParaRPr lang="en-US" dirty="0" smtClean="0"/>
          </a:p>
          <a:p>
            <a:r>
              <a:rPr lang="en-US" b="1" dirty="0">
                <a:effectLst>
                  <a:outerShdw blurRad="38100" dist="38100" dir="2700000" algn="tl">
                    <a:srgbClr val="000000">
                      <a:alpha val="43137"/>
                    </a:srgbClr>
                  </a:outerShdw>
                </a:effectLst>
              </a:rPr>
              <a:t>Deceiving:  </a:t>
            </a:r>
            <a:r>
              <a:rPr lang="en-US" dirty="0" smtClean="0">
                <a:solidFill>
                  <a:srgbClr val="FF0000"/>
                </a:solidFill>
              </a:rPr>
              <a:t>Using fake names, posing as someone else, or creating a fake profile about someone else.</a:t>
            </a:r>
          </a:p>
          <a:p>
            <a:pPr marL="0" indent="0">
              <a:buNone/>
            </a:pPr>
            <a:endParaRPr lang="en-US" sz="1050" dirty="0" smtClean="0"/>
          </a:p>
          <a:p>
            <a:pPr marL="0" indent="0">
              <a:buNone/>
            </a:pPr>
            <a:r>
              <a:rPr lang="en-US" sz="1050" dirty="0"/>
              <a:t> </a:t>
            </a:r>
            <a:r>
              <a:rPr lang="en-US" sz="1050" dirty="0" smtClean="0"/>
              <a:t>                                                                                                                                                                                                                            www.commonsense.org</a:t>
            </a:r>
            <a:endParaRPr lang="en-US" sz="1050" dirty="0"/>
          </a:p>
        </p:txBody>
      </p:sp>
      <p:pic>
        <p:nvPicPr>
          <p:cNvPr id="4" name="Picture 3"/>
          <p:cNvPicPr>
            <a:picLocks noChangeAspect="1"/>
          </p:cNvPicPr>
          <p:nvPr/>
        </p:nvPicPr>
        <p:blipFill>
          <a:blip r:embed="rId3"/>
          <a:stretch>
            <a:fillRect/>
          </a:stretch>
        </p:blipFill>
        <p:spPr>
          <a:xfrm>
            <a:off x="3352800" y="4864059"/>
            <a:ext cx="3543300" cy="1981200"/>
          </a:xfrm>
          <a:prstGeom prst="rect">
            <a:avLst/>
          </a:prstGeom>
        </p:spPr>
      </p:pic>
    </p:spTree>
    <p:extLst>
      <p:ext uri="{BB962C8B-B14F-4D97-AF65-F5344CB8AC3E}">
        <p14:creationId xmlns:p14="http://schemas.microsoft.com/office/powerpoint/2010/main" val="1977029008"/>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itchFamily="18" charset="0"/>
              </a:rPr>
              <a:t>Vocab Words</a:t>
            </a:r>
            <a:endParaRPr lang="en-US" dirty="0">
              <a:latin typeface="Baskerville Old Face" pitchFamily="18" charset="0"/>
            </a:endParaRPr>
          </a:p>
        </p:txBody>
      </p:sp>
      <p:sp>
        <p:nvSpPr>
          <p:cNvPr id="3" name="Content Placeholder 2"/>
          <p:cNvSpPr>
            <a:spLocks noGrp="1"/>
          </p:cNvSpPr>
          <p:nvPr>
            <p:ph idx="1"/>
          </p:nvPr>
        </p:nvSpPr>
        <p:spPr/>
        <p:txBody>
          <a:bodyPr/>
          <a:lstStyle/>
          <a:p>
            <a:r>
              <a:rPr lang="en-US" b="1" dirty="0">
                <a:effectLst>
                  <a:outerShdw blurRad="38100" dist="38100" dir="2700000" algn="tl">
                    <a:srgbClr val="000000">
                      <a:alpha val="43137"/>
                    </a:srgbClr>
                  </a:outerShdw>
                </a:effectLst>
              </a:rPr>
              <a:t>Flaming:  </a:t>
            </a:r>
            <a:r>
              <a:rPr lang="en-US" dirty="0" smtClean="0">
                <a:solidFill>
                  <a:srgbClr val="FF0000"/>
                </a:solidFill>
              </a:rPr>
              <a:t>Saying mean things, usually in ALL CAPS, and often in a public forum with the intention to humiliate.</a:t>
            </a:r>
          </a:p>
          <a:p>
            <a:endParaRPr lang="en-US" dirty="0"/>
          </a:p>
          <a:p>
            <a:r>
              <a:rPr lang="en-US" b="1" dirty="0">
                <a:effectLst>
                  <a:outerShdw blurRad="38100" dist="38100" dir="2700000" algn="tl">
                    <a:srgbClr val="000000">
                      <a:alpha val="43137"/>
                    </a:srgbClr>
                  </a:outerShdw>
                </a:effectLst>
              </a:rPr>
              <a:t>Hate Speech:  </a:t>
            </a:r>
            <a:r>
              <a:rPr lang="en-US" dirty="0" smtClean="0">
                <a:solidFill>
                  <a:srgbClr val="FF0000"/>
                </a:solidFill>
              </a:rPr>
              <a:t>A verbal attack targeting someone because of their race, gender, religion, or sexual orientation.</a:t>
            </a:r>
          </a:p>
          <a:p>
            <a:pPr marL="0" indent="0">
              <a:buNone/>
            </a:pPr>
            <a:endParaRPr lang="en-US" sz="1050" dirty="0" smtClean="0"/>
          </a:p>
          <a:p>
            <a:pPr marL="0" indent="0">
              <a:buNone/>
            </a:pPr>
            <a:endParaRPr lang="en-US" sz="1050" dirty="0"/>
          </a:p>
          <a:p>
            <a:pPr marL="0" indent="0">
              <a:buNone/>
            </a:pPr>
            <a:endParaRPr lang="en-US" sz="1050" dirty="0" smtClean="0"/>
          </a:p>
          <a:p>
            <a:pPr marL="0" indent="0">
              <a:buNone/>
            </a:pPr>
            <a:r>
              <a:rPr lang="en-US" sz="1050" dirty="0"/>
              <a:t> </a:t>
            </a:r>
            <a:r>
              <a:rPr lang="en-US" sz="1050" dirty="0" smtClean="0"/>
              <a:t>                                                                                                                                                                                                                            www.commonsense.org</a:t>
            </a:r>
            <a:endParaRPr lang="en-US" sz="1050" dirty="0"/>
          </a:p>
        </p:txBody>
      </p:sp>
    </p:spTree>
    <p:extLst>
      <p:ext uri="{BB962C8B-B14F-4D97-AF65-F5344CB8AC3E}">
        <p14:creationId xmlns:p14="http://schemas.microsoft.com/office/powerpoint/2010/main" val="224678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circle(in)">
                                      <p:cBhvr>
                                        <p:cTn id="2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Baskerville Old Face" pitchFamily="18" charset="0"/>
              </a:rPr>
              <a:t>Vocab</a:t>
            </a:r>
            <a:r>
              <a:rPr lang="en-US" dirty="0" smtClean="0">
                <a:latin typeface="Baskerville Old Face" pitchFamily="18" charset="0"/>
              </a:rPr>
              <a:t> Words </a:t>
            </a:r>
            <a:endParaRPr lang="en-US" dirty="0"/>
          </a:p>
        </p:txBody>
      </p:sp>
      <p:sp>
        <p:nvSpPr>
          <p:cNvPr id="3" name="Content Placeholder 2"/>
          <p:cNvSpPr>
            <a:spLocks noGrp="1"/>
          </p:cNvSpPr>
          <p:nvPr>
            <p:ph idx="1"/>
          </p:nvPr>
        </p:nvSpPr>
        <p:spPr/>
        <p:txBody>
          <a:bodyPr>
            <a:normAutofit lnSpcReduction="10000"/>
          </a:bodyPr>
          <a:lstStyle/>
          <a:p>
            <a:r>
              <a:rPr lang="en-US" b="1" dirty="0" err="1" smtClean="0">
                <a:effectLst>
                  <a:outerShdw blurRad="38100" dist="38100" dir="2700000" algn="tl">
                    <a:srgbClr val="000000">
                      <a:alpha val="43137"/>
                    </a:srgbClr>
                  </a:outerShdw>
                </a:effectLst>
              </a:rPr>
              <a:t>Sexting</a:t>
            </a:r>
            <a:r>
              <a:rPr lang="en-US" b="1" dirty="0" smtClean="0">
                <a:effectLst>
                  <a:outerShdw blurRad="38100" dist="38100" dir="2700000" algn="tl">
                    <a:srgbClr val="000000">
                      <a:alpha val="43137"/>
                    </a:srgbClr>
                  </a:outerShdw>
                </a:effectLst>
              </a:rPr>
              <a:t>: </a:t>
            </a:r>
            <a:r>
              <a:rPr lang="en-US" dirty="0" smtClean="0">
                <a:solidFill>
                  <a:srgbClr val="FF0000"/>
                </a:solidFill>
              </a:rPr>
              <a:t>Sending sexually explicit messages or photographs between mobile phones or other handheld devices.  Some of the consequences include:  arrest for child pornography, suspension from school, job loss, labeled as sex offender</a:t>
            </a:r>
          </a:p>
          <a:p>
            <a:r>
              <a:rPr lang="en-US" b="1" dirty="0" smtClean="0">
                <a:effectLst>
                  <a:outerShdw blurRad="38100" dist="38100" dir="2700000" algn="tl">
                    <a:srgbClr val="000000">
                      <a:alpha val="43137"/>
                    </a:srgbClr>
                  </a:outerShdw>
                </a:effectLst>
              </a:rPr>
              <a:t>Social Network: </a:t>
            </a:r>
            <a:r>
              <a:rPr lang="en-US" dirty="0" smtClean="0">
                <a:solidFill>
                  <a:srgbClr val="FF0000"/>
                </a:solidFill>
              </a:rPr>
              <a:t>The use of Web sites or other online technologies to communicate with people and share information, resources</a:t>
            </a:r>
            <a:endParaRPr 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Autofit/>
          </a:bodyPr>
          <a:lstStyle/>
          <a:p>
            <a:r>
              <a:rPr lang="en-US" sz="8000" dirty="0" smtClean="0">
                <a:latin typeface="Baskerville Old Face" pitchFamily="18" charset="0"/>
              </a:rPr>
              <a:t>Click on the following link to see the </a:t>
            </a:r>
            <a:r>
              <a:rPr lang="en-US" sz="8000" dirty="0" smtClean="0">
                <a:latin typeface="Baskerville Old Face" pitchFamily="18" charset="0"/>
                <a:hlinkClick r:id="rId2"/>
              </a:rPr>
              <a:t>Watch Video - Stacey's Story First</a:t>
            </a:r>
            <a:endParaRPr lang="en-US" sz="8000" dirty="0">
              <a:latin typeface="Baskerville Old Face" pitchFamily="18" charset="0"/>
            </a:endParaRPr>
          </a:p>
        </p:txBody>
      </p:sp>
    </p:spTree>
    <p:extLst>
      <p:ext uri="{BB962C8B-B14F-4D97-AF65-F5344CB8AC3E}">
        <p14:creationId xmlns:p14="http://schemas.microsoft.com/office/powerpoint/2010/main" val="38855823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394</TotalTime>
  <Words>1115</Words>
  <Application>Microsoft Macintosh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Cyberbullying</vt:lpstr>
      <vt:lpstr>What is Cyberbullying?</vt:lpstr>
      <vt:lpstr>What are some of the ways that you and your friends tease each other online for fun?</vt:lpstr>
      <vt:lpstr>What are signs that online teasing has moved from being harmless to crossing the line?  How might if feel?</vt:lpstr>
      <vt:lpstr>If the following situations arise, you need to tell a trusted adult (someone who will listen and who you believe will have the skills, desire, authority to help them):</vt:lpstr>
      <vt:lpstr>Vocab Words</vt:lpstr>
      <vt:lpstr>Vocab Words</vt:lpstr>
      <vt:lpstr>Vocab Words </vt:lpstr>
      <vt:lpstr>Click on the following link to see the Watch Video - Stacey's Story First</vt:lpstr>
      <vt:lpstr>Complete The Following Worksheets</vt:lpstr>
      <vt:lpstr>Stacey’s Story</vt:lpstr>
      <vt:lpstr>Election Sabotage Case Study</vt:lpstr>
      <vt:lpstr>Complete worksheets</vt:lpstr>
      <vt:lpstr>Election Sabotage Handout</vt:lpstr>
      <vt:lpstr>Review</vt:lpstr>
      <vt:lpstr>What are some of the different forms of Cyberbullying?</vt:lpstr>
      <vt:lpstr>Wrap up</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Cyberbullying</dc:title>
  <dc:creator>Kerry</dc:creator>
  <cp:lastModifiedBy>LESLEY COPELAND</cp:lastModifiedBy>
  <cp:revision>58</cp:revision>
  <dcterms:created xsi:type="dcterms:W3CDTF">2013-08-18T23:26:03Z</dcterms:created>
  <dcterms:modified xsi:type="dcterms:W3CDTF">2014-11-16T04:57:54Z</dcterms:modified>
</cp:coreProperties>
</file>